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64" r:id="rId1"/>
    <p:sldMasterId id="2147483665" r:id="rId2"/>
  </p:sldMasterIdLst>
  <p:notesMasterIdLst>
    <p:notesMasterId r:id="rId19"/>
  </p:notesMasterIdLst>
  <p:handoutMasterIdLst>
    <p:handoutMasterId r:id="rId20"/>
  </p:handoutMasterIdLst>
  <p:sldIdLst>
    <p:sldId id="646" r:id="rId3"/>
    <p:sldId id="673" r:id="rId4"/>
    <p:sldId id="716" r:id="rId5"/>
    <p:sldId id="717" r:id="rId6"/>
    <p:sldId id="693" r:id="rId7"/>
    <p:sldId id="760" r:id="rId8"/>
    <p:sldId id="758" r:id="rId9"/>
    <p:sldId id="744" r:id="rId10"/>
    <p:sldId id="759" r:id="rId11"/>
    <p:sldId id="723" r:id="rId12"/>
    <p:sldId id="737" r:id="rId13"/>
    <p:sldId id="761" r:id="rId14"/>
    <p:sldId id="762" r:id="rId15"/>
    <p:sldId id="763" r:id="rId16"/>
    <p:sldId id="742" r:id="rId17"/>
    <p:sldId id="692" r:id="rId18"/>
  </p:sldIdLst>
  <p:sldSz cx="9902825" cy="6858000"/>
  <p:notesSz cx="7315200" cy="9601200"/>
  <p:defaultTextStyle>
    <a:defPPr>
      <a:defRPr lang="en-US"/>
    </a:defPPr>
    <a:lvl1pPr algn="ctr" rtl="0" fontAlgn="base">
      <a:spcBef>
        <a:spcPct val="50000"/>
      </a:spcBef>
      <a:spcAft>
        <a:spcPct val="0"/>
      </a:spcAft>
      <a:buClr>
        <a:srgbClr val="0A1E60"/>
      </a:buClr>
      <a:buSzPct val="75000"/>
      <a:buFont typeface="Wingdings" pitchFamily="2" charset="2"/>
      <a:defRPr sz="28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50000"/>
      </a:spcBef>
      <a:spcAft>
        <a:spcPct val="0"/>
      </a:spcAft>
      <a:buClr>
        <a:srgbClr val="0A1E60"/>
      </a:buClr>
      <a:buSzPct val="75000"/>
      <a:buFont typeface="Wingdings" pitchFamily="2" charset="2"/>
      <a:defRPr sz="28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50000"/>
      </a:spcBef>
      <a:spcAft>
        <a:spcPct val="0"/>
      </a:spcAft>
      <a:buClr>
        <a:srgbClr val="0A1E60"/>
      </a:buClr>
      <a:buSzPct val="75000"/>
      <a:buFont typeface="Wingdings" pitchFamily="2" charset="2"/>
      <a:defRPr sz="28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50000"/>
      </a:spcBef>
      <a:spcAft>
        <a:spcPct val="0"/>
      </a:spcAft>
      <a:buClr>
        <a:srgbClr val="0A1E60"/>
      </a:buClr>
      <a:buSzPct val="75000"/>
      <a:buFont typeface="Wingdings" pitchFamily="2" charset="2"/>
      <a:defRPr sz="28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50000"/>
      </a:spcBef>
      <a:spcAft>
        <a:spcPct val="0"/>
      </a:spcAft>
      <a:buClr>
        <a:srgbClr val="0A1E60"/>
      </a:buClr>
      <a:buSzPct val="75000"/>
      <a:buFont typeface="Wingdings" pitchFamily="2" charset="2"/>
      <a:defRPr sz="28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4FA3398-CDF3-4D56-9BC1-F4E3E61021CF}">
          <p14:sldIdLst>
            <p14:sldId id="646"/>
            <p14:sldId id="673"/>
            <p14:sldId id="716"/>
            <p14:sldId id="717"/>
            <p14:sldId id="693"/>
            <p14:sldId id="760"/>
            <p14:sldId id="758"/>
            <p14:sldId id="744"/>
            <p14:sldId id="759"/>
            <p14:sldId id="723"/>
            <p14:sldId id="737"/>
            <p14:sldId id="761"/>
            <p14:sldId id="762"/>
            <p14:sldId id="763"/>
            <p14:sldId id="742"/>
            <p14:sldId id="69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FF00"/>
    <a:srgbClr val="0033CC"/>
    <a:srgbClr val="C0504D"/>
    <a:srgbClr val="FF00FF"/>
    <a:srgbClr val="0000FF"/>
    <a:srgbClr val="FF6600"/>
    <a:srgbClr val="0066FF"/>
    <a:srgbClr val="66FFFF"/>
    <a:srgbClr val="4F81BD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84E427A-3D55-4303-BF80-6455036E1DE7}" styleName="Stijl, thema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46F890A9-2807-4EBB-B81D-B2AA78EC7F39}" styleName="Stijl, donker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229" autoAdjust="0"/>
    <p:restoredTop sz="93295" autoAdjust="0"/>
  </p:normalViewPr>
  <p:slideViewPr>
    <p:cSldViewPr>
      <p:cViewPr>
        <p:scale>
          <a:sx n="90" d="100"/>
          <a:sy n="90" d="100"/>
        </p:scale>
        <p:origin x="-504" y="-72"/>
      </p:cViewPr>
      <p:guideLst>
        <p:guide orient="horz" pos="2160"/>
        <p:guide pos="311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6865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603" tIns="48801" rIns="97603" bIns="48801" numCol="1" anchor="t" anchorCtr="0" compatLnSpc="1">
            <a:prstTxWarp prst="textNoShape">
              <a:avLst/>
            </a:prstTxWarp>
          </a:bodyPr>
          <a:lstStyle>
            <a:lvl1pPr algn="l" defTabSz="976502" eaLnBrk="0" hangingPunct="0">
              <a:spcBef>
                <a:spcPct val="0"/>
              </a:spcBef>
              <a:buClrTx/>
              <a:buSz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6550" y="0"/>
            <a:ext cx="316865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603" tIns="48801" rIns="97603" bIns="48801" numCol="1" anchor="t" anchorCtr="0" compatLnSpc="1">
            <a:prstTxWarp prst="textNoShape">
              <a:avLst/>
            </a:prstTxWarp>
          </a:bodyPr>
          <a:lstStyle>
            <a:lvl1pPr algn="r" defTabSz="976502" eaLnBrk="0" hangingPunct="0">
              <a:spcBef>
                <a:spcPct val="0"/>
              </a:spcBef>
              <a:buClrTx/>
              <a:buSz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18600"/>
            <a:ext cx="316865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603" tIns="48801" rIns="97603" bIns="48801" numCol="1" anchor="b" anchorCtr="0" compatLnSpc="1">
            <a:prstTxWarp prst="textNoShape">
              <a:avLst/>
            </a:prstTxWarp>
          </a:bodyPr>
          <a:lstStyle>
            <a:lvl1pPr algn="l" defTabSz="976502" eaLnBrk="0" hangingPunct="0">
              <a:spcBef>
                <a:spcPct val="0"/>
              </a:spcBef>
              <a:buClrTx/>
              <a:buSz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6550" y="9118600"/>
            <a:ext cx="316865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603" tIns="48801" rIns="97603" bIns="48801" numCol="1" anchor="b" anchorCtr="0" compatLnSpc="1">
            <a:prstTxWarp prst="textNoShape">
              <a:avLst/>
            </a:prstTxWarp>
          </a:bodyPr>
          <a:lstStyle>
            <a:lvl1pPr algn="r" defTabSz="976502" eaLnBrk="0" hangingPunct="0">
              <a:spcBef>
                <a:spcPct val="0"/>
              </a:spcBef>
              <a:buClrTx/>
              <a:buSz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fld id="{2D69FE58-7E9E-4BB8-B196-81A3D2D018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8282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152" tIns="45576" rIns="91152" bIns="45576" numCol="1" anchor="t" anchorCtr="0" compatLnSpc="1">
            <a:prstTxWarp prst="textNoShape">
              <a:avLst/>
            </a:prstTxWarp>
          </a:bodyPr>
          <a:lstStyle>
            <a:lvl1pPr algn="l" defTabSz="912279" eaLnBrk="0" hangingPunct="0">
              <a:spcBef>
                <a:spcPct val="0"/>
              </a:spcBef>
              <a:buClrTx/>
              <a:buSzTx/>
              <a:buFontTx/>
              <a:buNone/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546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3375" y="0"/>
            <a:ext cx="3170238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152" tIns="45576" rIns="91152" bIns="45576" numCol="1" anchor="t" anchorCtr="0" compatLnSpc="1">
            <a:prstTxWarp prst="textNoShape">
              <a:avLst/>
            </a:prstTxWarp>
          </a:bodyPr>
          <a:lstStyle>
            <a:lvl1pPr algn="r" defTabSz="912279" eaLnBrk="0" hangingPunct="0">
              <a:spcBef>
                <a:spcPct val="0"/>
              </a:spcBef>
              <a:buClrTx/>
              <a:buSzTx/>
              <a:buFontTx/>
              <a:buNone/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57275" y="720725"/>
            <a:ext cx="5197475" cy="3598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46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0250" y="4559300"/>
            <a:ext cx="5854700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152" tIns="45576" rIns="91152" bIns="4557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546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18600"/>
            <a:ext cx="3170238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152" tIns="45576" rIns="91152" bIns="45576" numCol="1" anchor="b" anchorCtr="0" compatLnSpc="1">
            <a:prstTxWarp prst="textNoShape">
              <a:avLst/>
            </a:prstTxWarp>
          </a:bodyPr>
          <a:lstStyle>
            <a:lvl1pPr algn="l" defTabSz="912279" eaLnBrk="0" hangingPunct="0">
              <a:spcBef>
                <a:spcPct val="0"/>
              </a:spcBef>
              <a:buClrTx/>
              <a:buSzTx/>
              <a:buFontTx/>
              <a:buNone/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546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375" y="9118600"/>
            <a:ext cx="3170238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152" tIns="45576" rIns="91152" bIns="45576" numCol="1" anchor="b" anchorCtr="0" compatLnSpc="1">
            <a:prstTxWarp prst="textNoShape">
              <a:avLst/>
            </a:prstTxWarp>
          </a:bodyPr>
          <a:lstStyle>
            <a:lvl1pPr algn="r" defTabSz="912279" eaLnBrk="0" hangingPunct="0">
              <a:spcBef>
                <a:spcPct val="0"/>
              </a:spcBef>
              <a:buClrTx/>
              <a:buSzTx/>
              <a:buFontTx/>
              <a:buNone/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6121D1ED-35AC-457C-A6CA-3454B919B3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2491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 txBox="1">
            <a:spLocks noGrp="1" noChangeArrowheads="1"/>
          </p:cNvSpPr>
          <p:nvPr/>
        </p:nvSpPr>
        <p:spPr bwMode="auto">
          <a:xfrm>
            <a:off x="4143375" y="9118600"/>
            <a:ext cx="3170238" cy="481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152" tIns="45576" rIns="91152" bIns="45576" anchor="b"/>
          <a:lstStyle>
            <a:lvl1pPr defTabSz="911225"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911225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911225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911225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911225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</a:pPr>
            <a:fld id="{0EC85079-C63D-4496-8130-42C6EEBD2A8F}" type="slidenum">
              <a:rPr lang="en-US" sz="1200">
                <a:latin typeface="Times New Roman" pitchFamily="18" charset="0"/>
              </a:rPr>
              <a:pPr algn="r">
                <a:spcBef>
                  <a:spcPct val="0"/>
                </a:spcBef>
                <a:buClrTx/>
                <a:buSzTx/>
              </a:pPr>
              <a:t>1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l-BE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 txBox="1">
            <a:spLocks noGrp="1" noChangeArrowheads="1"/>
          </p:cNvSpPr>
          <p:nvPr/>
        </p:nvSpPr>
        <p:spPr bwMode="auto">
          <a:xfrm>
            <a:off x="4143375" y="9118600"/>
            <a:ext cx="3170238" cy="481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152" tIns="45576" rIns="91152" bIns="45576" anchor="b"/>
          <a:lstStyle>
            <a:lvl1pPr defTabSz="911225"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911225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911225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911225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911225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</a:pPr>
            <a:fld id="{2223284A-77C6-4617-880E-96DDAEDDBB74}" type="slidenum">
              <a:rPr lang="en-US" sz="1200">
                <a:latin typeface="Times New Roman" pitchFamily="18" charset="0"/>
              </a:rPr>
              <a:pPr algn="r">
                <a:spcBef>
                  <a:spcPct val="0"/>
                </a:spcBef>
                <a:buClrTx/>
                <a:buSzTx/>
              </a:pPr>
              <a:t>2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 eaLnBrk="1" hangingPunct="1">
              <a:buNone/>
            </a:pPr>
            <a:endParaRPr lang="nl-BE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 txBox="1">
            <a:spLocks noGrp="1" noChangeArrowheads="1"/>
          </p:cNvSpPr>
          <p:nvPr/>
        </p:nvSpPr>
        <p:spPr bwMode="auto">
          <a:xfrm>
            <a:off x="4143375" y="9118600"/>
            <a:ext cx="3170238" cy="481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152" tIns="45576" rIns="91152" bIns="45576" anchor="b"/>
          <a:lstStyle>
            <a:lvl1pPr defTabSz="911225"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911225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911225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911225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911225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</a:pPr>
            <a:fld id="{2223284A-77C6-4617-880E-96DDAEDDBB74}" type="slidenum">
              <a:rPr lang="en-US" sz="1200">
                <a:latin typeface="Times New Roman" pitchFamily="18" charset="0"/>
              </a:rPr>
              <a:pPr algn="r">
                <a:spcBef>
                  <a:spcPct val="0"/>
                </a:spcBef>
                <a:buClrTx/>
                <a:buSzTx/>
              </a:pPr>
              <a:t>5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l-BE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 txBox="1">
            <a:spLocks noGrp="1" noChangeArrowheads="1"/>
          </p:cNvSpPr>
          <p:nvPr/>
        </p:nvSpPr>
        <p:spPr bwMode="auto">
          <a:xfrm>
            <a:off x="4143375" y="9118600"/>
            <a:ext cx="3170238" cy="481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152" tIns="45576" rIns="91152" bIns="45576" anchor="b"/>
          <a:lstStyle>
            <a:lvl1pPr defTabSz="911225"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1225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1225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1225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1225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911225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911225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911225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911225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</a:pPr>
            <a:fld id="{2223284A-77C6-4617-880E-96DDAEDDBB74}" type="slidenum">
              <a:rPr lang="en-US" sz="1200">
                <a:latin typeface="Times New Roman" pitchFamily="18" charset="0"/>
              </a:rPr>
              <a:pPr algn="r">
                <a:spcBef>
                  <a:spcPct val="0"/>
                </a:spcBef>
                <a:buClrTx/>
                <a:buSzTx/>
              </a:pPr>
              <a:t>10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l-BE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16925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1025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 smtClean="0"/>
              <a:t>Klik om het opmaakprofiel van de modelondertitel te bewerken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Modelling the Energy Efficiency of Microcell Base Stations Margot Deruyck – Department of Information Technology – Wireless &amp; Cable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1105A2-9080-49CE-ACD4-E46115C762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668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Modelling the Energy Efficiency of Microcell Base Stations Margot Deruyck – Department of Information Technology – Wireless &amp; Cable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C93175-BA2B-4B7D-8B90-3BDD501A1C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601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16925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16925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Modelling the Energy Efficiency of Microcell Base Stations Margot Deruyck – Department of Information Technology – Wireless &amp; Cable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7EF388-540C-47E1-B667-3FAFD23307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6595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7991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5027613" y="1600200"/>
            <a:ext cx="437991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Modelling the Energy Efficiency of Microcell Base Stations Margot Deruyck – Department of Information Technology – Wireless &amp; Cable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E8EB2B-A8F5-4C44-9173-5AAEA4F7FB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8029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515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515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5030788" y="1535113"/>
            <a:ext cx="437673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5030788" y="2174875"/>
            <a:ext cx="437673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Modelling the Energy Efficiency of Microcell Base Stations Margot Deruyck – Department of Information Technology – Wireless &amp; Cable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DEB6C6-B33F-45ED-9AD9-21BBDEDC35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121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Modelling the Energy Efficiency of Microcell Base Stations Margot Deruyck – Department of Information Technology – Wireless &amp; Cable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3D1F68-CF7D-46DE-A5EC-312A369730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392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Modelling the Energy Efficiency of Microcell Base Stations Margot Deruyck – Department of Information Technology – Wireless &amp; Cable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709A36-D728-4B43-9CDA-56D0CB8E42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709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755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871913" y="273050"/>
            <a:ext cx="553561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755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Modelling the Energy Efficiency of Microcell Base Stations Margot Deruyck – Department of Information Technology – Wireless &amp; Cable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26A571-0DF7-4A28-BFDC-C3A9769962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954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042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042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042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Modelling the Energy Efficiency of Microcell Base Stations Margot Deruyck – Department of Information Technology – Wireless &amp; Cable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09C676-958E-49AA-8856-2F10852F16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228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Modelling the Energy Efficiency of Microcell Base Stations Margot Deruyck – Department of Information Technology – Wireless &amp; Cable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A77BA1-1C41-4FB2-A138-D62E1BE87C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305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7180263" y="274638"/>
            <a:ext cx="2227262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2563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Modelling the Energy Efficiency of Microcell Base Stations Margot Deruyck – Department of Information Technology – Wireless &amp; Cable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A9E2E7-B18E-4CB2-AD5C-6611EC13B8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7120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1103313" y="6172200"/>
            <a:ext cx="8386762" cy="0"/>
          </a:xfrm>
          <a:prstGeom prst="line">
            <a:avLst/>
          </a:prstGeom>
          <a:noFill/>
          <a:ln w="19050">
            <a:solidFill>
              <a:srgbClr val="0A1E6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5" name="Picture 6" descr="t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2750" y="304800"/>
            <a:ext cx="93472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88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03313" y="2286000"/>
            <a:ext cx="8386762" cy="1719263"/>
          </a:xfrm>
          <a:solidFill>
            <a:srgbClr val="EAEAEA"/>
          </a:solidFill>
        </p:spPr>
        <p:txBody>
          <a:bodyPr/>
          <a:lstStyle>
            <a:lvl1pPr>
              <a:defRPr sz="3200" b="1">
                <a:solidFill>
                  <a:srgbClr val="5F5F5F"/>
                </a:solidFill>
              </a:defRPr>
            </a:lvl1pPr>
          </a:lstStyle>
          <a:p>
            <a:r>
              <a:rPr lang="nl-NL"/>
              <a:t>KLIK OM HET OPMAAKPROFIEL VAN DE MODELTITEL TE BEWERKEN</a:t>
            </a:r>
          </a:p>
        </p:txBody>
      </p:sp>
      <p:sp>
        <p:nvSpPr>
          <p:cNvPr id="4188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03313" y="4005263"/>
            <a:ext cx="8386762" cy="1633537"/>
          </a:xfrm>
          <a:solidFill>
            <a:srgbClr val="EAEAEA"/>
          </a:solidFill>
        </p:spPr>
        <p:txBody>
          <a:bodyPr/>
          <a:lstStyle>
            <a:lvl1pPr marL="0" indent="0">
              <a:buFont typeface="Wingdings" pitchFamily="2" charset="2"/>
              <a:buNone/>
              <a:defRPr b="0"/>
            </a:lvl1pPr>
          </a:lstStyle>
          <a:p>
            <a:r>
              <a:rPr lang="nl-NL"/>
              <a:t>Klik om het opmaakprofiel van de modelondertitel te bewerken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i="0" smtClean="0"/>
            </a:lvl1pPr>
          </a:lstStyle>
          <a:p>
            <a:pPr>
              <a:defRPr/>
            </a:pPr>
            <a:r>
              <a:rPr lang="en-US"/>
              <a:t>Modelling the Energy Efficiency of Microcell Base Stations Margot Deruyck – Department of Information Technology – Wireless &amp; Cable</a:t>
            </a:r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16" y="5806440"/>
            <a:ext cx="1398954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408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voettekst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i="0" smtClean="0"/>
            </a:lvl1pPr>
          </a:lstStyle>
          <a:p>
            <a:pPr>
              <a:defRPr/>
            </a:pPr>
            <a:r>
              <a:rPr lang="en-US" i="1" dirty="0" smtClean="0"/>
              <a:t>Energy Efficiency of 802.11n vs. LTE Advanced </a:t>
            </a:r>
            <a:r>
              <a:rPr lang="en-US" i="1" dirty="0" err="1" smtClean="0"/>
              <a:t>femtocell</a:t>
            </a:r>
            <a:r>
              <a:rPr lang="en-US" i="1" dirty="0" smtClean="0"/>
              <a:t> networks based on a 3D deployment tool </a:t>
            </a:r>
            <a:r>
              <a:rPr lang="en-US" dirty="0" smtClean="0"/>
              <a:t>Margot Deruyck – Department of Information Technology – Wireless &amp; Cable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p. </a:t>
            </a:r>
            <a:fld id="{E3EF8F34-9C43-4851-A8AB-9C974FAE515D}" type="slidenum">
              <a:rPr lang="nl-NL"/>
              <a:pPr>
                <a:defRPr/>
              </a:pPr>
              <a:t>‹#›</a:t>
            </a:fld>
            <a:r>
              <a:rPr lang="nl-NL">
                <a:latin typeface="Times New Roman" pitchFamily="18" charset="0"/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5748" y="6204269"/>
            <a:ext cx="1656184" cy="54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377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16925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16925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i="0" smtClean="0"/>
            </a:lvl1pPr>
          </a:lstStyle>
          <a:p>
            <a:pPr>
              <a:defRPr/>
            </a:pPr>
            <a:r>
              <a:rPr lang="en-US"/>
              <a:t>Modelling the Energy Efficiency of Microcell Base Stations Margot Deruyck – Department of Information Technology – Wireless &amp; Cable</a:t>
            </a:r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p. </a:t>
            </a:r>
            <a:fld id="{E0F744D6-4E72-4976-8C8F-5070FA999F9B}" type="slidenum">
              <a:rPr lang="nl-NL"/>
              <a:pPr>
                <a:defRPr/>
              </a:pPr>
              <a:t>‹#›</a:t>
            </a:fld>
            <a:r>
              <a:rPr lang="nl-NL"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52608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1073150" y="1066800"/>
            <a:ext cx="4132263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5357813" y="1066800"/>
            <a:ext cx="4132262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i="0" smtClean="0"/>
            </a:lvl1pPr>
          </a:lstStyle>
          <a:p>
            <a:pPr>
              <a:defRPr/>
            </a:pPr>
            <a:r>
              <a:rPr lang="en-US"/>
              <a:t>Modelling the Energy Efficiency of Microcell Base Stations Margot Deruyck – Department of Information Technology – Wireless &amp; Cable</a:t>
            </a: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p. </a:t>
            </a:r>
            <a:fld id="{B04942DB-F415-48FC-898A-1D48EC1BD14C}" type="slidenum">
              <a:rPr lang="nl-NL"/>
              <a:pPr>
                <a:defRPr/>
              </a:pPr>
              <a:t>‹#›</a:t>
            </a:fld>
            <a:r>
              <a:rPr lang="nl-NL"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103472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2225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515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515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5030788" y="1535113"/>
            <a:ext cx="437673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5030788" y="2174875"/>
            <a:ext cx="437673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7" name="Tijdelijke aanduiding voor voettekst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i="0" smtClean="0"/>
            </a:lvl1pPr>
          </a:lstStyle>
          <a:p>
            <a:pPr>
              <a:defRPr/>
            </a:pPr>
            <a:r>
              <a:rPr lang="en-US"/>
              <a:t>Modelling the Energy Efficiency of Microcell Base Stations Margot Deruyck – Department of Information Technology – Wireless &amp; Cable</a:t>
            </a:r>
            <a:endParaRPr lang="nl-NL"/>
          </a:p>
        </p:txBody>
      </p:sp>
      <p:sp>
        <p:nvSpPr>
          <p:cNvPr id="8" name="Tijdelijke aanduiding voor dianumm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p. </a:t>
            </a:r>
            <a:fld id="{A2BCDDD8-5461-4D03-A989-7DC35D8ABDEF}" type="slidenum">
              <a:rPr lang="nl-NL"/>
              <a:pPr>
                <a:defRPr/>
              </a:pPr>
              <a:t>‹#›</a:t>
            </a:fld>
            <a:r>
              <a:rPr lang="nl-NL"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493975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i="0" smtClean="0"/>
            </a:lvl1pPr>
          </a:lstStyle>
          <a:p>
            <a:pPr>
              <a:defRPr/>
            </a:pPr>
            <a:r>
              <a:rPr lang="en-US"/>
              <a:t>Modelling the Energy Efficiency of Microcell Base Stations Margot Deruyck – Department of Information Technology – Wireless &amp; Cable</a:t>
            </a:r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p. </a:t>
            </a:r>
            <a:fld id="{55D7F376-F923-4729-80AC-B6C9E7C72B44}" type="slidenum">
              <a:rPr lang="nl-NL"/>
              <a:pPr>
                <a:defRPr/>
              </a:pPr>
              <a:t>‹#›</a:t>
            </a:fld>
            <a:r>
              <a:rPr lang="nl-NL"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378667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voettekst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i="0" smtClean="0"/>
            </a:lvl1pPr>
          </a:lstStyle>
          <a:p>
            <a:pPr>
              <a:defRPr/>
            </a:pPr>
            <a:r>
              <a:rPr lang="en-US"/>
              <a:t>Modelling the Energy Efficiency of Microcell Base Stations Margot Deruyck – Department of Information Technology – Wireless &amp; Cable</a:t>
            </a:r>
            <a:endParaRPr lang="nl-NL"/>
          </a:p>
        </p:txBody>
      </p:sp>
      <p:sp>
        <p:nvSpPr>
          <p:cNvPr id="3" name="Tijdelijke aanduiding voor dianumm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p. </a:t>
            </a:r>
            <a:fld id="{FCDB207F-0C09-43A9-883C-460B9B54186D}" type="slidenum">
              <a:rPr lang="nl-NL"/>
              <a:pPr>
                <a:defRPr/>
              </a:pPr>
              <a:t>‹#›</a:t>
            </a:fld>
            <a:r>
              <a:rPr lang="nl-NL"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681061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755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871913" y="273050"/>
            <a:ext cx="553561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755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i="0" smtClean="0"/>
            </a:lvl1pPr>
          </a:lstStyle>
          <a:p>
            <a:pPr>
              <a:defRPr/>
            </a:pPr>
            <a:r>
              <a:rPr lang="en-US"/>
              <a:t>Modelling the Energy Efficiency of Microcell Base Stations Margot Deruyck – Department of Information Technology – Wireless &amp; Cable</a:t>
            </a: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p. </a:t>
            </a:r>
            <a:fld id="{EF471DB1-F2EE-4541-BD68-3704F23D6FE5}" type="slidenum">
              <a:rPr lang="nl-NL"/>
              <a:pPr>
                <a:defRPr/>
              </a:pPr>
              <a:t>‹#›</a:t>
            </a:fld>
            <a:r>
              <a:rPr lang="nl-NL"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276361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042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042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042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i="0" smtClean="0"/>
            </a:lvl1pPr>
          </a:lstStyle>
          <a:p>
            <a:pPr>
              <a:defRPr/>
            </a:pPr>
            <a:r>
              <a:rPr lang="en-US"/>
              <a:t>Modelling the Energy Efficiency of Microcell Base Stations Margot Deruyck – Department of Information Technology – Wireless &amp; Cable</a:t>
            </a: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p. </a:t>
            </a:r>
            <a:fld id="{EAD895C7-DB7E-4411-80C1-102E23B7457F}" type="slidenum">
              <a:rPr lang="nl-NL"/>
              <a:pPr>
                <a:defRPr/>
              </a:pPr>
              <a:t>‹#›</a:t>
            </a:fld>
            <a:r>
              <a:rPr lang="nl-NL"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314071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i="0" smtClean="0"/>
            </a:lvl1pPr>
          </a:lstStyle>
          <a:p>
            <a:pPr>
              <a:defRPr/>
            </a:pPr>
            <a:r>
              <a:rPr lang="en-US"/>
              <a:t>Modelling the Energy Efficiency of Microcell Base Stations Margot Deruyck – Department of Information Technology – Wireless &amp; Cable</a:t>
            </a:r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p. </a:t>
            </a:r>
            <a:fld id="{91F35898-DCF1-4812-88DC-BCCEDEC5C522}" type="slidenum">
              <a:rPr lang="nl-NL"/>
              <a:pPr>
                <a:defRPr/>
              </a:pPr>
              <a:t>‹#›</a:t>
            </a:fld>
            <a:r>
              <a:rPr lang="nl-NL"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730691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7386638" y="381000"/>
            <a:ext cx="2103437" cy="5638800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1073150" y="381000"/>
            <a:ext cx="6161088" cy="5638800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i="0" smtClean="0"/>
            </a:lvl1pPr>
          </a:lstStyle>
          <a:p>
            <a:pPr>
              <a:defRPr/>
            </a:pPr>
            <a:r>
              <a:rPr lang="en-US"/>
              <a:t>Modelling the Energy Efficiency of Microcell Base Stations Margot Deruyck – Department of Information Technology – Wireless &amp; Cable</a:t>
            </a:r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p. </a:t>
            </a:r>
            <a:fld id="{7BBF041E-65B8-4750-9827-A532B1ECA90F}" type="slidenum">
              <a:rPr lang="nl-NL"/>
              <a:pPr>
                <a:defRPr/>
              </a:pPr>
              <a:t>‹#›</a:t>
            </a:fld>
            <a:r>
              <a:rPr lang="nl-NL"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695709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Titel, tekst en grafi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805113" y="381000"/>
            <a:ext cx="5281612" cy="4921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half" idx="1"/>
          </p:nvPr>
        </p:nvSpPr>
        <p:spPr>
          <a:xfrm>
            <a:off x="1073150" y="1066800"/>
            <a:ext cx="4132263" cy="4953000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4" name="Tijdelijke aanduiding voor grafiek 3"/>
          <p:cNvSpPr>
            <a:spLocks noGrp="1"/>
          </p:cNvSpPr>
          <p:nvPr>
            <p:ph type="chart" sz="half" idx="2"/>
          </p:nvPr>
        </p:nvSpPr>
        <p:spPr>
          <a:xfrm>
            <a:off x="5357813" y="1066800"/>
            <a:ext cx="4132262" cy="4953000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i="0" smtClean="0"/>
            </a:lvl1pPr>
          </a:lstStyle>
          <a:p>
            <a:pPr>
              <a:defRPr/>
            </a:pPr>
            <a:r>
              <a:rPr lang="en-US"/>
              <a:t>Modelling the Energy Efficiency of Microcell Base Stations Margot Deruyck – Department of Information Technology – Wireless &amp; Cable</a:t>
            </a: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p. </a:t>
            </a:r>
            <a:fld id="{CA1762FE-135F-4CA0-9A2B-3E2A4F5D1372}" type="slidenum">
              <a:rPr lang="nl-NL"/>
              <a:pPr>
                <a:defRPr/>
              </a:pPr>
              <a:t>‹#›</a:t>
            </a:fld>
            <a:r>
              <a:rPr lang="nl-NL"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074177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el, tekst en inh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805113" y="381000"/>
            <a:ext cx="5281612" cy="4921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en-GB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half" idx="1"/>
          </p:nvPr>
        </p:nvSpPr>
        <p:spPr>
          <a:xfrm>
            <a:off x="1073150" y="1066800"/>
            <a:ext cx="4132263" cy="4953000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5357813" y="1066800"/>
            <a:ext cx="4132262" cy="4953000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GB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i="0" smtClean="0"/>
            </a:lvl1pPr>
          </a:lstStyle>
          <a:p>
            <a:pPr>
              <a:defRPr/>
            </a:pPr>
            <a:r>
              <a:rPr lang="en-US"/>
              <a:t>Modelling the Energy Efficiency of Microcell Base Stations Margot Deruyck – Department of Information Technology – Wireless &amp; Cable</a:t>
            </a: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nl-NL"/>
              <a:t>p. </a:t>
            </a:r>
            <a:fld id="{5F6D2169-5A43-4861-B04D-ECF8B1B13AA7}" type="slidenum">
              <a:rPr lang="nl-NL"/>
              <a:pPr>
                <a:defRPr/>
              </a:pPr>
              <a:t>‹#›</a:t>
            </a:fld>
            <a:r>
              <a:rPr lang="nl-NL"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084710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hyperlink" Target="http://www.ibbt.be/" TargetMode="External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22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8912225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16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0981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0"/>
              </a:spcBef>
              <a:buClrTx/>
              <a:buSzTx/>
              <a:buFontTx/>
              <a:buNone/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16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2963" y="6245225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buClrTx/>
              <a:buSzTx/>
              <a:buFontTx/>
              <a:buNone/>
              <a:defRPr sz="1400" smtClean="0"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Modelling the Energy Efficiency of Microcell Base Stations Margot Deruyck – Department of Information Technology – Wireless &amp; Cable</a:t>
            </a:r>
          </a:p>
        </p:txBody>
      </p:sp>
      <p:sp>
        <p:nvSpPr>
          <p:cNvPr id="4116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7713" y="6245225"/>
            <a:ext cx="2309812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0"/>
              </a:spcBef>
              <a:buClrTx/>
              <a:buSzTx/>
              <a:buFontTx/>
              <a:buNone/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fld id="{BE03CBCE-2512-4E63-B39A-1A12F9C7EB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29" r:id="rId1"/>
    <p:sldLayoutId id="2147484630" r:id="rId2"/>
    <p:sldLayoutId id="2147484631" r:id="rId3"/>
    <p:sldLayoutId id="2147484632" r:id="rId4"/>
    <p:sldLayoutId id="2147484633" r:id="rId5"/>
    <p:sldLayoutId id="2147484634" r:id="rId6"/>
    <p:sldLayoutId id="2147484635" r:id="rId7"/>
    <p:sldLayoutId id="2147484636" r:id="rId8"/>
    <p:sldLayoutId id="2147484637" r:id="rId9"/>
    <p:sldLayoutId id="2147484638" r:id="rId10"/>
    <p:sldLayoutId id="2147484639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73150" y="1066800"/>
            <a:ext cx="8416925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</p:txBody>
      </p:sp>
      <p:sp>
        <p:nvSpPr>
          <p:cNvPr id="417795" name="Rectangle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103313" y="6248400"/>
            <a:ext cx="6980237" cy="47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SzTx/>
              <a:buFontTx/>
              <a:buNone/>
              <a:defRPr sz="1200" i="1" smtClean="0"/>
            </a:lvl1pPr>
          </a:lstStyle>
          <a:p>
            <a:pPr>
              <a:defRPr/>
            </a:pPr>
            <a:r>
              <a:rPr lang="en-US"/>
              <a:t>Modelling the Energy Efficiency of Microcell Base Stations Margot Deruyck – Department of Information Technology – Wireless &amp; Cable</a:t>
            </a:r>
            <a:endParaRPr lang="nl-NL"/>
          </a:p>
        </p:txBody>
      </p:sp>
      <p:sp>
        <p:nvSpPr>
          <p:cNvPr id="417796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34375" y="5791200"/>
            <a:ext cx="11953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sz="1400"/>
            </a:lvl1pPr>
          </a:lstStyle>
          <a:p>
            <a:pPr>
              <a:defRPr/>
            </a:pPr>
            <a:r>
              <a:rPr lang="nl-NL"/>
              <a:t>p. </a:t>
            </a:r>
            <a:fld id="{826528A3-E2D2-495D-9F14-55070483CA8E}" type="slidenum">
              <a:rPr lang="nl-NL"/>
              <a:pPr>
                <a:defRPr/>
              </a:pPr>
              <a:t>‹#›</a:t>
            </a:fld>
            <a:r>
              <a:rPr lang="nl-NL">
                <a:latin typeface="Times New Roman" pitchFamily="18" charset="0"/>
              </a:rPr>
              <a:t> </a:t>
            </a:r>
          </a:p>
        </p:txBody>
      </p:sp>
      <p:sp>
        <p:nvSpPr>
          <p:cNvPr id="2053" name="Line 5"/>
          <p:cNvSpPr>
            <a:spLocks noChangeShapeType="1"/>
          </p:cNvSpPr>
          <p:nvPr/>
        </p:nvSpPr>
        <p:spPr bwMode="auto">
          <a:xfrm>
            <a:off x="1103313" y="6172200"/>
            <a:ext cx="8386762" cy="0"/>
          </a:xfrm>
          <a:prstGeom prst="line">
            <a:avLst/>
          </a:prstGeom>
          <a:noFill/>
          <a:ln w="19050">
            <a:solidFill>
              <a:srgbClr val="0A1E6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2054" name="Picture 6" descr="balk_pres_intec_spaghetti_ok"/>
          <p:cNvPicPr>
            <a:picLocks noChangeAspect="1" noChangeArrowheads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0200" y="381000"/>
            <a:ext cx="9407525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2805113" y="381000"/>
            <a:ext cx="5281612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VAN DE MODELTITEL TE BEWERKEN</a:t>
            </a:r>
          </a:p>
        </p:txBody>
      </p:sp>
      <p:pic>
        <p:nvPicPr>
          <p:cNvPr id="2056" name="Picture 8" descr="IBBT"/>
          <p:cNvPicPr>
            <a:picLocks noChangeAspect="1" noChangeArrowheads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51825" y="6324600"/>
            <a:ext cx="121285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IBBT">
            <a:hlinkClick r:id="rId17"/>
          </p:cNvPr>
          <p:cNvPicPr>
            <a:picLocks noChangeAspect="1" noChangeArrowheads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01000" y="6248400"/>
            <a:ext cx="15652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40" r:id="rId1"/>
    <p:sldLayoutId id="2147484641" r:id="rId2"/>
    <p:sldLayoutId id="2147484642" r:id="rId3"/>
    <p:sldLayoutId id="2147484643" r:id="rId4"/>
    <p:sldLayoutId id="2147484644" r:id="rId5"/>
    <p:sldLayoutId id="2147484645" r:id="rId6"/>
    <p:sldLayoutId id="2147484646" r:id="rId7"/>
    <p:sldLayoutId id="2147484647" r:id="rId8"/>
    <p:sldLayoutId id="2147484648" r:id="rId9"/>
    <p:sldLayoutId id="2147484649" r:id="rId10"/>
    <p:sldLayoutId id="2147484650" r:id="rId11"/>
    <p:sldLayoutId id="2147484651" r:id="rId12"/>
    <p:sldLayoutId id="2147484652" r:id="rId13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Arial" charset="0"/>
        </a:defRPr>
      </a:lvl9pPr>
    </p:titleStyle>
    <p:bodyStyle>
      <a:lvl1pPr marL="282575" indent="-282575" algn="l" rtl="0" eaLnBrk="0" fontAlgn="base" hangingPunct="0">
        <a:spcBef>
          <a:spcPct val="20000"/>
        </a:spcBef>
        <a:spcAft>
          <a:spcPct val="0"/>
        </a:spcAft>
        <a:buClr>
          <a:srgbClr val="0A1E60"/>
        </a:buClr>
        <a:buSzPct val="75000"/>
        <a:buFont typeface="Wingdings" pitchFamily="2" charset="2"/>
        <a:buChar char="n"/>
        <a:defRPr sz="2800" b="1">
          <a:solidFill>
            <a:srgbClr val="5F5F5F"/>
          </a:solidFill>
          <a:latin typeface="+mn-lt"/>
          <a:ea typeface="+mn-ea"/>
          <a:cs typeface="+mn-cs"/>
        </a:defRPr>
      </a:lvl1pPr>
      <a:lvl2pPr marL="755650" indent="-282575" algn="l" rtl="0" eaLnBrk="0" fontAlgn="base" hangingPunct="0">
        <a:spcBef>
          <a:spcPct val="20000"/>
        </a:spcBef>
        <a:spcAft>
          <a:spcPct val="0"/>
        </a:spcAft>
        <a:buClr>
          <a:srgbClr val="8977BA"/>
        </a:buClr>
        <a:buSzPct val="70000"/>
        <a:buFont typeface="Wingdings" pitchFamily="2" charset="2"/>
        <a:buChar char="l"/>
        <a:defRPr sz="2400">
          <a:solidFill>
            <a:srgbClr val="5F5F5F"/>
          </a:solidFill>
          <a:latin typeface="+mn-lt"/>
        </a:defRPr>
      </a:lvl2pPr>
      <a:lvl3pPr marL="1146175" indent="-200025" algn="l" rtl="0" eaLnBrk="0" fontAlgn="base" hangingPunct="0">
        <a:spcBef>
          <a:spcPct val="20000"/>
        </a:spcBef>
        <a:spcAft>
          <a:spcPct val="0"/>
        </a:spcAft>
        <a:buSzPct val="75000"/>
        <a:buFont typeface="Wingdings" pitchFamily="2" charset="2"/>
        <a:buChar char="w"/>
        <a:defRPr sz="2000" b="1">
          <a:solidFill>
            <a:srgbClr val="5F5F5F"/>
          </a:solidFill>
          <a:latin typeface="+mn-lt"/>
        </a:defRPr>
      </a:lvl3pPr>
      <a:lvl4pPr marL="193675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5F5F5F"/>
          </a:solidFill>
          <a:latin typeface="+mn-lt"/>
        </a:defRPr>
      </a:lvl4pPr>
      <a:lvl5pPr marL="235585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5F5F5F"/>
          </a:solidFill>
          <a:latin typeface="+mn-lt"/>
        </a:defRPr>
      </a:lvl5pPr>
      <a:lvl6pPr marL="281305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5F5F5F"/>
          </a:solidFill>
          <a:latin typeface="+mn-lt"/>
        </a:defRPr>
      </a:lvl6pPr>
      <a:lvl7pPr marL="327025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5F5F5F"/>
          </a:solidFill>
          <a:latin typeface="+mn-lt"/>
        </a:defRPr>
      </a:lvl7pPr>
      <a:lvl8pPr marL="372745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5F5F5F"/>
          </a:solidFill>
          <a:latin typeface="+mn-lt"/>
        </a:defRPr>
      </a:lvl8pPr>
      <a:lvl9pPr marL="418465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5F5F5F"/>
          </a:solidFill>
          <a:latin typeface="+mn-lt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 txBox="1">
            <a:spLocks noGrp="1" noChangeArrowheads="1"/>
          </p:cNvSpPr>
          <p:nvPr/>
        </p:nvSpPr>
        <p:spPr bwMode="auto">
          <a:xfrm>
            <a:off x="1103313" y="6248400"/>
            <a:ext cx="6980237" cy="47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sz="1200"/>
              <a:t>Department of Information Technology – Wireless &amp; Cable</a:t>
            </a:r>
          </a:p>
        </p:txBody>
      </p:sp>
      <p:sp>
        <p:nvSpPr>
          <p:cNvPr id="16387" name="Rectangle 4"/>
          <p:cNvSpPr>
            <a:spLocks noGrp="1" noChangeArrowheads="1"/>
          </p:cNvSpPr>
          <p:nvPr>
            <p:ph type="ctrTitle" idx="4294967295"/>
          </p:nvPr>
        </p:nvSpPr>
        <p:spPr>
          <a:xfrm>
            <a:off x="304800" y="1700212"/>
            <a:ext cx="8382000" cy="2520876"/>
          </a:xfrm>
          <a:solidFill>
            <a:srgbClr val="EAEAEA"/>
          </a:solidFill>
        </p:spPr>
        <p:txBody>
          <a:bodyPr/>
          <a:lstStyle/>
          <a:p>
            <a:pPr eaLnBrk="1" hangingPunct="1"/>
            <a:r>
              <a:rPr lang="en-GB" b="1" dirty="0" smtClean="0">
                <a:solidFill>
                  <a:srgbClr val="5F5F5F"/>
                </a:solidFill>
              </a:rPr>
              <a:t>Designing Advanced Energy-Efficient Wireless Access Networks by a Capacity Based Deployment Tool</a:t>
            </a:r>
            <a:br>
              <a:rPr lang="en-GB" b="1" dirty="0" smtClean="0">
                <a:solidFill>
                  <a:srgbClr val="5F5F5F"/>
                </a:solidFill>
              </a:rPr>
            </a:br>
            <a:r>
              <a:rPr lang="en-GB" b="1" dirty="0">
                <a:solidFill>
                  <a:srgbClr val="5F5F5F"/>
                </a:solidFill>
              </a:rPr>
              <a:t/>
            </a:r>
            <a:br>
              <a:rPr lang="en-GB" b="1" dirty="0">
                <a:solidFill>
                  <a:srgbClr val="5F5F5F"/>
                </a:solidFill>
              </a:rPr>
            </a:br>
            <a:r>
              <a:rPr lang="en-GB" sz="1800" b="1" dirty="0" smtClean="0">
                <a:solidFill>
                  <a:srgbClr val="5F5F5F"/>
                </a:solidFill>
              </a:rPr>
              <a:t>Future Network &amp; Mobile Summit 2013</a:t>
            </a:r>
            <a:br>
              <a:rPr lang="en-GB" sz="1800" b="1" dirty="0" smtClean="0">
                <a:solidFill>
                  <a:srgbClr val="5F5F5F"/>
                </a:solidFill>
              </a:rPr>
            </a:br>
            <a:r>
              <a:rPr lang="en-GB" sz="1800" b="1" dirty="0" smtClean="0">
                <a:solidFill>
                  <a:srgbClr val="5F5F5F"/>
                </a:solidFill>
              </a:rPr>
              <a:t>July 5, 2013				ma</a:t>
            </a:r>
            <a:r>
              <a:rPr lang="en-US" sz="1800" b="1" dirty="0" smtClean="0">
                <a:solidFill>
                  <a:srgbClr val="5F5F5F"/>
                </a:solidFill>
              </a:rPr>
              <a:t>rgot.deruyck@intec.ugent.be</a:t>
            </a:r>
            <a:endParaRPr lang="en-GB" sz="2000" b="1" dirty="0" smtClean="0">
              <a:solidFill>
                <a:srgbClr val="5F5F5F"/>
              </a:solidFill>
            </a:endParaRPr>
          </a:p>
        </p:txBody>
      </p:sp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3943350" y="3861048"/>
            <a:ext cx="4679950" cy="223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>
              <a:lnSpc>
                <a:spcPct val="50000"/>
              </a:lnSpc>
              <a:buClrTx/>
              <a:buSzTx/>
              <a:buFontTx/>
              <a:buNone/>
            </a:pPr>
            <a:endParaRPr lang="en-US" sz="2000" b="1" dirty="0">
              <a:solidFill>
                <a:schemeClr val="folHlink"/>
              </a:solidFill>
            </a:endParaRPr>
          </a:p>
          <a:p>
            <a:pPr algn="r">
              <a:lnSpc>
                <a:spcPct val="50000"/>
              </a:lnSpc>
              <a:buClrTx/>
              <a:buSzTx/>
              <a:buFontTx/>
              <a:buNone/>
            </a:pPr>
            <a:endParaRPr lang="en-US" sz="2000" b="1" dirty="0">
              <a:solidFill>
                <a:schemeClr val="folHlink"/>
              </a:solidFill>
            </a:endParaRPr>
          </a:p>
          <a:p>
            <a:pPr algn="r">
              <a:lnSpc>
                <a:spcPct val="50000"/>
              </a:lnSpc>
              <a:buClrTx/>
              <a:buSzTx/>
              <a:buFontTx/>
              <a:buNone/>
            </a:pPr>
            <a:r>
              <a:rPr lang="en-US" sz="2000" b="1" dirty="0" err="1">
                <a:solidFill>
                  <a:schemeClr val="folHlink"/>
                </a:solidFill>
              </a:rPr>
              <a:t>ir.</a:t>
            </a:r>
            <a:r>
              <a:rPr lang="en-US" sz="2000" b="1" dirty="0">
                <a:solidFill>
                  <a:schemeClr val="folHlink"/>
                </a:solidFill>
              </a:rPr>
              <a:t> Margot Deruyck</a:t>
            </a:r>
          </a:p>
          <a:p>
            <a:pPr algn="r">
              <a:lnSpc>
                <a:spcPct val="50000"/>
              </a:lnSpc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folHlink"/>
                </a:solidFill>
              </a:rPr>
              <a:t>Prof</a:t>
            </a:r>
            <a:r>
              <a:rPr lang="en-US" sz="2000" dirty="0">
                <a:solidFill>
                  <a:schemeClr val="folHlink"/>
                </a:solidFill>
              </a:rPr>
              <a:t>. dr. </a:t>
            </a:r>
            <a:r>
              <a:rPr lang="en-US" sz="2000" dirty="0" err="1">
                <a:solidFill>
                  <a:schemeClr val="folHlink"/>
                </a:solidFill>
              </a:rPr>
              <a:t>ir.</a:t>
            </a:r>
            <a:r>
              <a:rPr lang="en-US" sz="2000" dirty="0">
                <a:solidFill>
                  <a:schemeClr val="folHlink"/>
                </a:solidFill>
              </a:rPr>
              <a:t> </a:t>
            </a:r>
            <a:r>
              <a:rPr lang="en-US" sz="2000" dirty="0" err="1">
                <a:solidFill>
                  <a:schemeClr val="folHlink"/>
                </a:solidFill>
              </a:rPr>
              <a:t>Wout</a:t>
            </a:r>
            <a:r>
              <a:rPr lang="en-US" sz="2000" dirty="0">
                <a:solidFill>
                  <a:schemeClr val="folHlink"/>
                </a:solidFill>
              </a:rPr>
              <a:t> </a:t>
            </a:r>
            <a:r>
              <a:rPr lang="en-US" sz="2000" dirty="0" smtClean="0">
                <a:solidFill>
                  <a:schemeClr val="folHlink"/>
                </a:solidFill>
              </a:rPr>
              <a:t>Joseph</a:t>
            </a:r>
          </a:p>
          <a:p>
            <a:pPr algn="r">
              <a:lnSpc>
                <a:spcPct val="50000"/>
              </a:lnSpc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folHlink"/>
                </a:solidFill>
              </a:rPr>
              <a:t>Dr. </a:t>
            </a:r>
            <a:r>
              <a:rPr lang="en-US" sz="2000" dirty="0" err="1" smtClean="0">
                <a:solidFill>
                  <a:schemeClr val="folHlink"/>
                </a:solidFill>
              </a:rPr>
              <a:t>ir.</a:t>
            </a:r>
            <a:r>
              <a:rPr lang="en-US" sz="2000" dirty="0" smtClean="0">
                <a:solidFill>
                  <a:schemeClr val="folHlink"/>
                </a:solidFill>
              </a:rPr>
              <a:t> </a:t>
            </a:r>
            <a:r>
              <a:rPr lang="en-US" sz="2000" dirty="0" err="1" smtClean="0">
                <a:solidFill>
                  <a:schemeClr val="folHlink"/>
                </a:solidFill>
              </a:rPr>
              <a:t>Emmeric</a:t>
            </a:r>
            <a:r>
              <a:rPr lang="en-US" sz="2000" dirty="0" smtClean="0">
                <a:solidFill>
                  <a:schemeClr val="folHlink"/>
                </a:solidFill>
              </a:rPr>
              <a:t> </a:t>
            </a:r>
            <a:r>
              <a:rPr lang="en-US" sz="2000" dirty="0" err="1" smtClean="0">
                <a:solidFill>
                  <a:schemeClr val="folHlink"/>
                </a:solidFill>
              </a:rPr>
              <a:t>Tanghe</a:t>
            </a:r>
            <a:endParaRPr lang="en-US" sz="2000" dirty="0" smtClean="0">
              <a:solidFill>
                <a:schemeClr val="folHlink"/>
              </a:solidFill>
            </a:endParaRPr>
          </a:p>
          <a:p>
            <a:pPr algn="r">
              <a:lnSpc>
                <a:spcPct val="50000"/>
              </a:lnSpc>
              <a:spcAft>
                <a:spcPts val="600"/>
              </a:spcAft>
              <a:buClrTx/>
              <a:buSzTx/>
              <a:buFontTx/>
              <a:buNone/>
            </a:pPr>
            <a:r>
              <a:rPr lang="en-US" sz="2000" dirty="0" smtClean="0">
                <a:solidFill>
                  <a:schemeClr val="folHlink"/>
                </a:solidFill>
              </a:rPr>
              <a:t>Prof. dr. </a:t>
            </a:r>
            <a:r>
              <a:rPr lang="en-US" sz="2000" dirty="0" err="1" smtClean="0">
                <a:solidFill>
                  <a:schemeClr val="folHlink"/>
                </a:solidFill>
              </a:rPr>
              <a:t>ir.</a:t>
            </a:r>
            <a:r>
              <a:rPr lang="en-US" sz="2000" dirty="0" smtClean="0">
                <a:solidFill>
                  <a:schemeClr val="folHlink"/>
                </a:solidFill>
              </a:rPr>
              <a:t> Luc Martens</a:t>
            </a:r>
          </a:p>
          <a:p>
            <a:pPr algn="r">
              <a:lnSpc>
                <a:spcPct val="50000"/>
              </a:lnSpc>
              <a:buClrTx/>
              <a:buSzTx/>
              <a:buFontTx/>
              <a:buNone/>
            </a:pPr>
            <a:r>
              <a:rPr lang="en-US" sz="2400" b="1" dirty="0" smtClean="0">
                <a:solidFill>
                  <a:schemeClr val="bg2"/>
                </a:solidFill>
              </a:rPr>
              <a:t>Ghent University/</a:t>
            </a:r>
            <a:r>
              <a:rPr lang="en-US" sz="2400" b="1" dirty="0" err="1" smtClean="0">
                <a:solidFill>
                  <a:schemeClr val="bg2"/>
                </a:solidFill>
              </a:rPr>
              <a:t>iMinds</a:t>
            </a:r>
            <a:endParaRPr lang="en-US" sz="2400" b="1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051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chemeClr val="bg2"/>
                </a:solidFill>
              </a:rPr>
              <a:t>Context &amp; objective</a:t>
            </a:r>
          </a:p>
          <a:p>
            <a:pPr eaLnBrk="1" hangingPunct="1"/>
            <a:r>
              <a:rPr lang="en-US" dirty="0" smtClean="0">
                <a:solidFill>
                  <a:schemeClr val="bg2"/>
                </a:solidFill>
              </a:rPr>
              <a:t>Methodology</a:t>
            </a:r>
            <a:endParaRPr lang="en-GB" dirty="0" smtClean="0">
              <a:solidFill>
                <a:schemeClr val="bg2"/>
              </a:solidFill>
            </a:endParaRPr>
          </a:p>
          <a:p>
            <a:pPr eaLnBrk="1" hangingPunct="1"/>
            <a:r>
              <a:rPr lang="en-GB" dirty="0" smtClean="0">
                <a:solidFill>
                  <a:schemeClr val="bg2"/>
                </a:solidFill>
              </a:rPr>
              <a:t>Case Study</a:t>
            </a:r>
          </a:p>
          <a:p>
            <a:pPr eaLnBrk="1" hangingPunct="1"/>
            <a:r>
              <a:rPr lang="en-GB" dirty="0" smtClean="0">
                <a:solidFill>
                  <a:schemeClr val="bg2"/>
                </a:solidFill>
              </a:rPr>
              <a:t>Conclusion</a:t>
            </a:r>
          </a:p>
          <a:p>
            <a:pPr eaLnBrk="1" hangingPunct="1"/>
            <a:endParaRPr lang="en-GB" dirty="0" smtClean="0">
              <a:solidFill>
                <a:schemeClr val="bg2"/>
              </a:solidFill>
            </a:endParaRPr>
          </a:p>
        </p:txBody>
      </p:sp>
      <p:sp>
        <p:nvSpPr>
          <p:cNvPr id="17411" name="Rectangle 205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Overview</a:t>
            </a:r>
            <a:endParaRPr lang="en-GB" dirty="0" smtClean="0"/>
          </a:p>
        </p:txBody>
      </p:sp>
      <p:sp>
        <p:nvSpPr>
          <p:cNvPr id="17412" name="Rectangle 2050"/>
          <p:cNvSpPr>
            <a:spLocks noChangeArrowheads="1"/>
          </p:cNvSpPr>
          <p:nvPr/>
        </p:nvSpPr>
        <p:spPr bwMode="auto">
          <a:xfrm>
            <a:off x="1022350" y="1143000"/>
            <a:ext cx="8458200" cy="4572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7413" name="Footer Placeholder 6"/>
          <p:cNvSpPr>
            <a:spLocks noGrp="1"/>
          </p:cNvSpPr>
          <p:nvPr>
            <p:ph type="ftr" sz="quarter" idx="10"/>
          </p:nvPr>
        </p:nvSpPr>
        <p:spPr>
          <a:xfrm>
            <a:off x="1103313" y="6248400"/>
            <a:ext cx="7232475" cy="4714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200" i="1" dirty="0" smtClean="0"/>
              <a:t>Designing Advanced Energy-Efficient Wireless Access Networks by a Capacity Based Deployment Tool</a:t>
            </a:r>
            <a:endParaRPr lang="en-US" sz="1200" i="1" dirty="0"/>
          </a:p>
          <a:p>
            <a:pPr eaLnBrk="1" hangingPunct="1"/>
            <a:r>
              <a:rPr lang="en-US" sz="1200" dirty="0"/>
              <a:t>Margot Deruyck – Department of Information Technology – Wireless &amp; Cable</a:t>
            </a:r>
            <a:endParaRPr lang="nl-NL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Context &amp; objective (1)</a:t>
            </a:r>
          </a:p>
        </p:txBody>
      </p:sp>
      <p:sp>
        <p:nvSpPr>
          <p:cNvPr id="18435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1103313" y="6248400"/>
            <a:ext cx="7304483" cy="4714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200" i="1" dirty="0" smtClean="0"/>
              <a:t>Taking user capacity demands into account to reduce power consumption in wireless access networks</a:t>
            </a:r>
            <a:endParaRPr lang="en-US" sz="1200" i="1" dirty="0"/>
          </a:p>
          <a:p>
            <a:pPr eaLnBrk="1" hangingPunct="1"/>
            <a:r>
              <a:rPr lang="en-US" sz="1200" dirty="0"/>
              <a:t>Margot Deruyck – Department of Information Technology – Wireless &amp; Cable</a:t>
            </a:r>
            <a:endParaRPr lang="nl-NL" sz="1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1125538"/>
            <a:ext cx="9289032" cy="4953000"/>
          </a:xfrm>
        </p:spPr>
        <p:txBody>
          <a:bodyPr/>
          <a:lstStyle/>
          <a:p>
            <a:r>
              <a:rPr lang="en-US" sz="2400" dirty="0" smtClean="0"/>
              <a:t>Extreme growth of mobile users the past few years</a:t>
            </a:r>
          </a:p>
          <a:p>
            <a:pPr lvl="1"/>
            <a:r>
              <a:rPr lang="en-US" sz="2000" dirty="0" smtClean="0"/>
              <a:t>From 20% in 2003 to 67% in 2009</a:t>
            </a:r>
          </a:p>
          <a:p>
            <a:pPr marL="473075" lvl="1" indent="0">
              <a:buNone/>
            </a:pPr>
            <a:endParaRPr lang="en-US" sz="2000" dirty="0" smtClean="0"/>
          </a:p>
          <a:p>
            <a:r>
              <a:rPr lang="en-US" sz="2400" dirty="0" smtClean="0"/>
              <a:t>Within ICT</a:t>
            </a:r>
          </a:p>
          <a:p>
            <a:pPr lvl="1"/>
            <a:r>
              <a:rPr lang="en-US" sz="2000" dirty="0" smtClean="0"/>
              <a:t>9% is consumed by radio access networks</a:t>
            </a:r>
            <a:br>
              <a:rPr lang="en-US" sz="2000" dirty="0" smtClean="0"/>
            </a:br>
            <a:endParaRPr lang="en-US" sz="2000" dirty="0" smtClean="0"/>
          </a:p>
          <a:p>
            <a:r>
              <a:rPr lang="en-US" sz="2400" dirty="0" smtClean="0"/>
              <a:t>Within radio access network</a:t>
            </a:r>
          </a:p>
          <a:p>
            <a:pPr lvl="1"/>
            <a:r>
              <a:rPr lang="en-US" sz="2000" dirty="0" smtClean="0"/>
              <a:t>90% consumed by base stations</a:t>
            </a:r>
          </a:p>
          <a:p>
            <a:pPr lvl="1"/>
            <a:r>
              <a:rPr lang="en-US" sz="2000" dirty="0" smtClean="0"/>
              <a:t>10% consumed by user devices 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854325" y="4941888"/>
            <a:ext cx="4905375" cy="1014412"/>
          </a:xfrm>
          <a:prstGeom prst="rect">
            <a:avLst/>
          </a:prstGeom>
          <a:solidFill>
            <a:srgbClr val="FFCCCC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342900" indent="-342900"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473075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lvl="1" eaLnBrk="1" hangingPunct="1"/>
            <a:r>
              <a:rPr lang="en-US" sz="2000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→ </a:t>
            </a:r>
            <a:r>
              <a:rPr lang="en-US" sz="2000" dirty="0">
                <a:solidFill>
                  <a:srgbClr val="FF0000"/>
                </a:solidFill>
                <a:cs typeface="Calibri" pitchFamily="34" charset="0"/>
              </a:rPr>
              <a:t>Focus on base stations to reduce power consumption in wireless access networks!!!</a:t>
            </a:r>
            <a:endParaRPr 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334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Context &amp; objective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Objective</a:t>
            </a:r>
          </a:p>
          <a:p>
            <a:pPr lvl="1"/>
            <a:r>
              <a:rPr lang="en-US" dirty="0" smtClean="0"/>
              <a:t>Deployment tool for the design and </a:t>
            </a:r>
            <a:r>
              <a:rPr lang="en-US" dirty="0" err="1" smtClean="0"/>
              <a:t>optimisation</a:t>
            </a:r>
            <a:r>
              <a:rPr lang="en-US" dirty="0" smtClean="0"/>
              <a:t> of future energy-efficient wireless access networks</a:t>
            </a:r>
          </a:p>
          <a:p>
            <a:pPr lvl="2"/>
            <a:r>
              <a:rPr lang="en-US" dirty="0" smtClean="0"/>
              <a:t>Key technique: sleep modes </a:t>
            </a:r>
          </a:p>
          <a:p>
            <a:pPr lvl="3"/>
            <a:r>
              <a:rPr lang="en-US" dirty="0" smtClean="0"/>
              <a:t>Network responds to the actual bit rate demands of users</a:t>
            </a:r>
          </a:p>
          <a:p>
            <a:pPr marL="1708150" lvl="3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Applied on a realistic case in Ghent, Belgium</a:t>
            </a:r>
          </a:p>
          <a:p>
            <a:pPr lvl="2"/>
            <a:r>
              <a:rPr lang="en-US" dirty="0" smtClean="0"/>
              <a:t>Investigating three main functionalities added to LTE-Advanced</a:t>
            </a:r>
          </a:p>
          <a:p>
            <a:pPr lvl="3"/>
            <a:r>
              <a:rPr lang="en-US" dirty="0" smtClean="0"/>
              <a:t>Carrier aggregation</a:t>
            </a:r>
          </a:p>
          <a:p>
            <a:pPr lvl="3"/>
            <a:r>
              <a:rPr lang="en-US" dirty="0" smtClean="0"/>
              <a:t>Heterogeneous network</a:t>
            </a:r>
          </a:p>
          <a:p>
            <a:pPr lvl="3"/>
            <a:r>
              <a:rPr lang="en-US" dirty="0" smtClean="0"/>
              <a:t>Extended </a:t>
            </a:r>
            <a:r>
              <a:rPr lang="en-US" dirty="0" smtClean="0"/>
              <a:t>support for MIMO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1103313" y="6248400"/>
            <a:ext cx="7232475" cy="471488"/>
          </a:xfrm>
        </p:spPr>
        <p:txBody>
          <a:bodyPr/>
          <a:lstStyle/>
          <a:p>
            <a:pPr eaLnBrk="1" hangingPunct="1"/>
            <a:r>
              <a:rPr lang="en-US" i="1" dirty="0" smtClean="0"/>
              <a:t>Designing Advanced Energy-Efficient Wireless Access Networks by a Capacity Based Deployment Tool</a:t>
            </a:r>
            <a:endParaRPr lang="en-US" i="1" dirty="0"/>
          </a:p>
          <a:p>
            <a:pPr eaLnBrk="1" hangingPunct="1"/>
            <a:r>
              <a:rPr lang="en-US" dirty="0"/>
              <a:t>Margot Deruyck – Department of Information Technology – Wireless &amp; Cable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64627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051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chemeClr val="bg2"/>
                </a:solidFill>
              </a:rPr>
              <a:t>Context &amp; objective</a:t>
            </a:r>
          </a:p>
          <a:p>
            <a:pPr eaLnBrk="1" hangingPunct="1"/>
            <a:r>
              <a:rPr lang="en-US" dirty="0" smtClean="0">
                <a:solidFill>
                  <a:schemeClr val="bg2"/>
                </a:solidFill>
              </a:rPr>
              <a:t>Methodology</a:t>
            </a:r>
          </a:p>
          <a:p>
            <a:pPr eaLnBrk="1" hangingPunct="1"/>
            <a:r>
              <a:rPr lang="en-GB" dirty="0" smtClean="0">
                <a:solidFill>
                  <a:schemeClr val="bg2"/>
                </a:solidFill>
              </a:rPr>
              <a:t>Case study</a:t>
            </a:r>
          </a:p>
          <a:p>
            <a:pPr eaLnBrk="1" hangingPunct="1"/>
            <a:r>
              <a:rPr lang="en-GB" dirty="0" smtClean="0">
                <a:solidFill>
                  <a:schemeClr val="bg2"/>
                </a:solidFill>
              </a:rPr>
              <a:t>Conclusion</a:t>
            </a:r>
          </a:p>
          <a:p>
            <a:pPr eaLnBrk="1" hangingPunct="1"/>
            <a:endParaRPr lang="en-GB" dirty="0" smtClean="0">
              <a:solidFill>
                <a:schemeClr val="bg2"/>
              </a:solidFill>
            </a:endParaRPr>
          </a:p>
        </p:txBody>
      </p:sp>
      <p:sp>
        <p:nvSpPr>
          <p:cNvPr id="17411" name="Rectangle 205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Overview</a:t>
            </a:r>
            <a:endParaRPr lang="en-GB" dirty="0" smtClean="0"/>
          </a:p>
        </p:txBody>
      </p:sp>
      <p:sp>
        <p:nvSpPr>
          <p:cNvPr id="17412" name="Rectangle 2050"/>
          <p:cNvSpPr>
            <a:spLocks noChangeArrowheads="1"/>
          </p:cNvSpPr>
          <p:nvPr/>
        </p:nvSpPr>
        <p:spPr bwMode="auto">
          <a:xfrm>
            <a:off x="1022350" y="1618205"/>
            <a:ext cx="8458200" cy="4572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7413" name="Footer Placeholder 6"/>
          <p:cNvSpPr>
            <a:spLocks noGrp="1"/>
          </p:cNvSpPr>
          <p:nvPr>
            <p:ph type="ftr" sz="quarter" idx="10"/>
          </p:nvPr>
        </p:nvSpPr>
        <p:spPr>
          <a:xfrm>
            <a:off x="1103313" y="6248400"/>
            <a:ext cx="7232475" cy="4714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200" i="1" dirty="0" smtClean="0"/>
              <a:t>Designing Advanced Energy-Efficient Wireless Access Networks by a Capacity Based Deployment Tool</a:t>
            </a:r>
            <a:endParaRPr lang="en-US" sz="1200" i="1" dirty="0"/>
          </a:p>
          <a:p>
            <a:pPr eaLnBrk="1" hangingPunct="1"/>
            <a:r>
              <a:rPr lang="en-US" sz="1200" dirty="0"/>
              <a:t>Margot Deruyck – Department of Information Technology – Wireless &amp; Cable</a:t>
            </a:r>
            <a:endParaRPr lang="nl-NL" sz="1200" dirty="0"/>
          </a:p>
        </p:txBody>
      </p:sp>
    </p:spTree>
    <p:extLst>
      <p:ext uri="{BB962C8B-B14F-4D97-AF65-F5344CB8AC3E}">
        <p14:creationId xmlns:p14="http://schemas.microsoft.com/office/powerpoint/2010/main" val="295403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>
          <a:xfrm>
            <a:off x="1103313" y="6248400"/>
            <a:ext cx="7232475" cy="471488"/>
          </a:xfrm>
        </p:spPr>
        <p:txBody>
          <a:bodyPr/>
          <a:lstStyle/>
          <a:p>
            <a:pPr>
              <a:defRPr/>
            </a:pPr>
            <a:r>
              <a:rPr lang="en-US" i="1" dirty="0" smtClean="0"/>
              <a:t>Designing Advanced Energy-Efficient Wireless Access Networks by a Capacity Based Deployment Tool</a:t>
            </a:r>
          </a:p>
          <a:p>
            <a:pPr>
              <a:defRPr/>
            </a:pPr>
            <a:r>
              <a:rPr lang="en-US" dirty="0" smtClean="0"/>
              <a:t>Margot Deruyck – Department of Information Technology – Wireless &amp; Cable</a:t>
            </a:r>
            <a:endParaRPr lang="nl-NL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Power consumption model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948" y="908720"/>
            <a:ext cx="8416925" cy="2598200"/>
          </a:xfr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4010684"/>
              </p:ext>
            </p:extLst>
          </p:nvPr>
        </p:nvGraphicFramePr>
        <p:xfrm>
          <a:off x="702940" y="3645024"/>
          <a:ext cx="4401256" cy="29667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200628"/>
                <a:gridCol w="2200628"/>
              </a:tblGrid>
              <a:tr h="37084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Macrocel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Transceiver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100 W</a:t>
                      </a:r>
                      <a:endParaRPr lang="en-US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Power amplifier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156.3 W</a:t>
                      </a:r>
                      <a:endParaRPr lang="en-US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Digital signal proc.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100 W</a:t>
                      </a:r>
                      <a:endParaRPr lang="en-US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Rectifier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100</a:t>
                      </a:r>
                      <a:r>
                        <a:rPr lang="en-US" sz="1800" baseline="0" dirty="0" smtClean="0"/>
                        <a:t> W</a:t>
                      </a:r>
                      <a:endParaRPr lang="en-US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Air</a:t>
                      </a:r>
                      <a:r>
                        <a:rPr lang="en-US" sz="1800" baseline="0" dirty="0" smtClean="0"/>
                        <a:t> conditioning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225 W</a:t>
                      </a:r>
                      <a:endParaRPr lang="en-US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Backhaul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80 W</a:t>
                      </a:r>
                      <a:endParaRPr lang="en-US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TOTAL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1673.9 W</a:t>
                      </a:r>
                      <a:endParaRPr lang="en-US" sz="1800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7956910"/>
              </p:ext>
            </p:extLst>
          </p:nvPr>
        </p:nvGraphicFramePr>
        <p:xfrm>
          <a:off x="5239444" y="3645024"/>
          <a:ext cx="4401256" cy="29667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200628"/>
                <a:gridCol w="2200628"/>
              </a:tblGrid>
              <a:tr h="37084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Femtocel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Transceiver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1.7 W</a:t>
                      </a:r>
                      <a:endParaRPr lang="en-US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Power amplifier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2.4 W</a:t>
                      </a:r>
                      <a:endParaRPr lang="en-US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Microprocessor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3.2 W</a:t>
                      </a:r>
                      <a:endParaRPr lang="en-US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FPGA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4.7</a:t>
                      </a:r>
                      <a:r>
                        <a:rPr lang="en-US" sz="1800" baseline="0" dirty="0" smtClean="0"/>
                        <a:t> W</a:t>
                      </a:r>
                      <a:endParaRPr lang="en-US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TOTAL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12 W</a:t>
                      </a:r>
                      <a:endParaRPr lang="en-US" sz="18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Oval 7"/>
          <p:cNvSpPr/>
          <p:nvPr/>
        </p:nvSpPr>
        <p:spPr bwMode="auto">
          <a:xfrm>
            <a:off x="702940" y="4077072"/>
            <a:ext cx="4032448" cy="288032"/>
          </a:xfrm>
          <a:prstGeom prst="ellipse">
            <a:avLst/>
          </a:prstGeom>
          <a:noFill/>
          <a:ln w="50800" cap="flat" cmpd="sng" algn="ctr">
            <a:solidFill>
              <a:srgbClr val="C0504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5239444" y="4074786"/>
            <a:ext cx="4032448" cy="288032"/>
          </a:xfrm>
          <a:prstGeom prst="ellipse">
            <a:avLst/>
          </a:prstGeom>
          <a:noFill/>
          <a:ln w="50800" cap="flat" cmpd="sng" algn="ctr">
            <a:solidFill>
              <a:srgbClr val="C0504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1439608" y="2132856"/>
            <a:ext cx="1135540" cy="360040"/>
          </a:xfrm>
          <a:prstGeom prst="ellipse">
            <a:avLst/>
          </a:prstGeom>
          <a:noFill/>
          <a:ln w="50800" cap="flat" cmpd="sng" algn="ctr">
            <a:solidFill>
              <a:srgbClr val="C0504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718061" y="4437112"/>
            <a:ext cx="4032448" cy="288032"/>
          </a:xfrm>
          <a:prstGeom prst="ellipse">
            <a:avLst/>
          </a:prstGeom>
          <a:noFill/>
          <a:ln w="508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5239444" y="4433359"/>
            <a:ext cx="4032448" cy="288032"/>
          </a:xfrm>
          <a:prstGeom prst="ellipse">
            <a:avLst/>
          </a:prstGeom>
          <a:noFill/>
          <a:ln w="508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Oval 12"/>
          <p:cNvSpPr/>
          <p:nvPr/>
        </p:nvSpPr>
        <p:spPr bwMode="auto">
          <a:xfrm>
            <a:off x="6463580" y="2132856"/>
            <a:ext cx="1135540" cy="360040"/>
          </a:xfrm>
          <a:prstGeom prst="ellipse">
            <a:avLst/>
          </a:prstGeom>
          <a:noFill/>
          <a:ln w="50800" cap="flat" cmpd="sng" algn="ctr">
            <a:solidFill>
              <a:srgbClr val="C0504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3007196" y="2115515"/>
            <a:ext cx="1135540" cy="457200"/>
          </a:xfrm>
          <a:prstGeom prst="ellipse">
            <a:avLst/>
          </a:prstGeom>
          <a:noFill/>
          <a:ln w="508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7831732" y="2084276"/>
            <a:ext cx="1135540" cy="457200"/>
          </a:xfrm>
          <a:prstGeom prst="ellipse">
            <a:avLst/>
          </a:prstGeom>
          <a:noFill/>
          <a:ln w="508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718061" y="4797152"/>
            <a:ext cx="4032448" cy="288032"/>
          </a:xfrm>
          <a:prstGeom prst="ellipse">
            <a:avLst/>
          </a:prstGeom>
          <a:noFill/>
          <a:ln w="508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5239444" y="4770667"/>
            <a:ext cx="4032448" cy="288032"/>
          </a:xfrm>
          <a:prstGeom prst="ellipse">
            <a:avLst/>
          </a:prstGeom>
          <a:noFill/>
          <a:ln w="508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404425" y="2730726"/>
            <a:ext cx="1135540" cy="457200"/>
          </a:xfrm>
          <a:prstGeom prst="ellipse">
            <a:avLst/>
          </a:prstGeom>
          <a:noFill/>
          <a:ln w="508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6463580" y="2744833"/>
            <a:ext cx="1135540" cy="457200"/>
          </a:xfrm>
          <a:prstGeom prst="ellipse">
            <a:avLst/>
          </a:prstGeom>
          <a:noFill/>
          <a:ln w="508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718061" y="5157192"/>
            <a:ext cx="4032448" cy="288032"/>
          </a:xfrm>
          <a:prstGeom prst="ellipse">
            <a:avLst/>
          </a:prstGeom>
          <a:noFill/>
          <a:ln w="508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2998990" y="2725115"/>
            <a:ext cx="1135540" cy="457200"/>
          </a:xfrm>
          <a:prstGeom prst="ellipse">
            <a:avLst/>
          </a:prstGeom>
          <a:noFill/>
          <a:ln w="508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5209615" y="5165576"/>
            <a:ext cx="4032448" cy="288032"/>
          </a:xfrm>
          <a:prstGeom prst="ellipse">
            <a:avLst/>
          </a:prstGeom>
          <a:noFill/>
          <a:ln w="5080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7831732" y="2730726"/>
            <a:ext cx="1135540" cy="457200"/>
          </a:xfrm>
          <a:prstGeom prst="ellipse">
            <a:avLst/>
          </a:prstGeom>
          <a:noFill/>
          <a:ln w="5080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702940" y="5453608"/>
            <a:ext cx="4023360" cy="822960"/>
          </a:xfrm>
          <a:prstGeom prst="ellipse">
            <a:avLst/>
          </a:prstGeom>
          <a:noFill/>
          <a:ln w="508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4671674" y="2079254"/>
            <a:ext cx="1135540" cy="457200"/>
          </a:xfrm>
          <a:prstGeom prst="ellipse">
            <a:avLst/>
          </a:prstGeom>
          <a:noFill/>
          <a:ln w="508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4671674" y="2688854"/>
            <a:ext cx="1135540" cy="457200"/>
          </a:xfrm>
          <a:prstGeom prst="ellipse">
            <a:avLst/>
          </a:prstGeom>
          <a:noFill/>
          <a:ln w="508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839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Energy efficiency metric: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pPr marL="473075" lvl="1" indent="0">
              <a:buNone/>
            </a:pPr>
            <a:r>
              <a:rPr lang="en-US" sz="2000" dirty="0" smtClean="0"/>
              <a:t>with</a:t>
            </a:r>
            <a:r>
              <a:rPr lang="en-US" dirty="0" smtClean="0"/>
              <a:t> </a:t>
            </a:r>
          </a:p>
          <a:p>
            <a:pPr lvl="2"/>
            <a:r>
              <a:rPr lang="en-US" dirty="0" smtClean="0"/>
              <a:t>A  = the area covered by the network (in km</a:t>
            </a:r>
            <a:r>
              <a:rPr lang="en-US" baseline="30000" dirty="0" smtClean="0"/>
              <a:t>2</a:t>
            </a:r>
            <a:r>
              <a:rPr lang="en-US" dirty="0" smtClean="0"/>
              <a:t>)</a:t>
            </a:r>
          </a:p>
          <a:p>
            <a:pPr lvl="2"/>
            <a:r>
              <a:rPr lang="en-US" dirty="0" smtClean="0"/>
              <a:t>P</a:t>
            </a:r>
            <a:r>
              <a:rPr lang="en-US" baseline="-25000" dirty="0" smtClean="0"/>
              <a:t>i</a:t>
            </a:r>
            <a:r>
              <a:rPr lang="en-US" dirty="0" smtClean="0"/>
              <a:t> = the power consumption of base station </a:t>
            </a:r>
            <a:r>
              <a:rPr lang="en-US" i="1" dirty="0" smtClean="0"/>
              <a:t>i</a:t>
            </a:r>
            <a:r>
              <a:rPr lang="en-US" dirty="0" smtClean="0"/>
              <a:t> (in W) </a:t>
            </a:r>
            <a:r>
              <a:rPr lang="en-US" dirty="0"/>
              <a:t>	</a:t>
            </a:r>
            <a:endParaRPr lang="en-US" dirty="0" smtClean="0"/>
          </a:p>
          <a:p>
            <a:pPr lvl="2"/>
            <a:r>
              <a:rPr lang="en-US" dirty="0" smtClean="0"/>
              <a:t>B</a:t>
            </a:r>
            <a:r>
              <a:rPr lang="en-US" baseline="-25000" dirty="0" smtClean="0"/>
              <a:t>i</a:t>
            </a:r>
            <a:r>
              <a:rPr lang="en-US" dirty="0" smtClean="0"/>
              <a:t> = the bit rate offered by base station </a:t>
            </a:r>
            <a:r>
              <a:rPr lang="en-US" i="1" dirty="0" smtClean="0"/>
              <a:t>i</a:t>
            </a:r>
            <a:r>
              <a:rPr lang="en-US" dirty="0" smtClean="0"/>
              <a:t> (in Mbps)	</a:t>
            </a:r>
          </a:p>
          <a:p>
            <a:endParaRPr lang="en-US" sz="2400" dirty="0" smtClean="0"/>
          </a:p>
          <a:p>
            <a:r>
              <a:rPr lang="en-US" sz="2400" dirty="0" smtClean="0"/>
              <a:t>The higher EE, the more energy-efficient</a:t>
            </a:r>
          </a:p>
          <a:p>
            <a:pPr marL="473075" lvl="1" indent="0">
              <a:buNone/>
            </a:pPr>
            <a:r>
              <a:rPr lang="en-US" dirty="0"/>
              <a:t>	</a:t>
            </a:r>
            <a:endParaRPr lang="en-US" dirty="0" smtClean="0"/>
          </a:p>
          <a:p>
            <a:pPr lvl="2"/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323859"/>
              </p:ext>
            </p:extLst>
          </p:nvPr>
        </p:nvGraphicFramePr>
        <p:xfrm>
          <a:off x="1639044" y="1772816"/>
          <a:ext cx="6601884" cy="11629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0628"/>
                <a:gridCol w="2200628"/>
                <a:gridCol w="2200628"/>
              </a:tblGrid>
              <a:tr h="792088"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chemeClr val="bg2"/>
                          </a:solidFill>
                        </a:rPr>
                        <a:t>[</a:t>
                      </a:r>
                      <a:r>
                        <a:rPr lang="en-US" sz="1400" baseline="0" dirty="0" smtClean="0">
                          <a:solidFill>
                            <a:schemeClr val="bg2"/>
                          </a:solidFill>
                        </a:rPr>
                        <a:t>Mbps/W]</a:t>
                      </a:r>
                      <a:endParaRPr lang="en-US" sz="1400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60730" y="1844824"/>
            <a:ext cx="1579563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Methodology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1103313" y="6248400"/>
            <a:ext cx="7232475" cy="471488"/>
          </a:xfrm>
        </p:spPr>
        <p:txBody>
          <a:bodyPr/>
          <a:lstStyle/>
          <a:p>
            <a:pPr>
              <a:defRPr/>
            </a:pPr>
            <a:r>
              <a:rPr lang="en-US" i="1" dirty="0" smtClean="0"/>
              <a:t>Designing Advanced Energy-Efficient Wireless Access Networks by a Capacity Based Deployment Tool</a:t>
            </a:r>
          </a:p>
          <a:p>
            <a:pPr>
              <a:defRPr/>
            </a:pPr>
            <a:r>
              <a:rPr lang="en-US" dirty="0" smtClean="0"/>
              <a:t>Margot Deruyck – Department of Information Technology – Wireless &amp; Cable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21864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0992" y="980728"/>
            <a:ext cx="8416925" cy="4953000"/>
          </a:xfrm>
        </p:spPr>
        <p:txBody>
          <a:bodyPr/>
          <a:lstStyle/>
          <a:p>
            <a:r>
              <a:rPr lang="en-US" dirty="0" smtClean="0"/>
              <a:t>Phase 1: generating traffic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Deployment tool (2)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1103313" y="6248400"/>
            <a:ext cx="7232475" cy="471488"/>
          </a:xfrm>
        </p:spPr>
        <p:txBody>
          <a:bodyPr/>
          <a:lstStyle/>
          <a:p>
            <a:pPr>
              <a:defRPr/>
            </a:pPr>
            <a:r>
              <a:rPr lang="en-US" i="1" dirty="0" smtClean="0"/>
              <a:t>Designing Advanced Energy-Efficient Wireless Access Networks by a Capacity Based Deployment Tool</a:t>
            </a:r>
          </a:p>
          <a:p>
            <a:pPr>
              <a:defRPr/>
            </a:pPr>
            <a:r>
              <a:rPr lang="en-US" dirty="0" smtClean="0"/>
              <a:t>Margot Deruyck – Department of Information Technology – Wireless &amp; Cable</a:t>
            </a:r>
            <a:endParaRPr lang="nl-NL" dirty="0"/>
          </a:p>
        </p:txBody>
      </p:sp>
      <p:sp>
        <p:nvSpPr>
          <p:cNvPr id="25" name="Content Placeholder 2"/>
          <p:cNvSpPr txBox="1">
            <a:spLocks/>
          </p:cNvSpPr>
          <p:nvPr/>
        </p:nvSpPr>
        <p:spPr bwMode="auto">
          <a:xfrm>
            <a:off x="4591373" y="1412776"/>
            <a:ext cx="4896544" cy="4968552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82575" indent="-28257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Char char="n"/>
              <a:defRPr sz="2800" b="1">
                <a:solidFill>
                  <a:srgbClr val="5F5F5F"/>
                </a:solidFill>
                <a:latin typeface="+mn-lt"/>
                <a:ea typeface="+mn-ea"/>
                <a:cs typeface="+mn-cs"/>
              </a:defRPr>
            </a:lvl1pPr>
            <a:lvl2pPr marL="755650" indent="-28257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977BA"/>
              </a:buClr>
              <a:buSzPct val="70000"/>
              <a:buFont typeface="Wingdings" pitchFamily="2" charset="2"/>
              <a:buChar char="l"/>
              <a:defRPr sz="2400">
                <a:solidFill>
                  <a:srgbClr val="5F5F5F"/>
                </a:solidFill>
                <a:latin typeface="+mn-lt"/>
              </a:defRPr>
            </a:lvl2pPr>
            <a:lvl3pPr marL="1146175" indent="-200025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w"/>
              <a:defRPr sz="2000" b="1">
                <a:solidFill>
                  <a:srgbClr val="5F5F5F"/>
                </a:solidFill>
                <a:latin typeface="+mn-lt"/>
              </a:defRPr>
            </a:lvl3pPr>
            <a:lvl4pPr marL="19367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rgbClr val="5F5F5F"/>
                </a:solidFill>
                <a:latin typeface="+mn-lt"/>
              </a:defRPr>
            </a:lvl4pPr>
            <a:lvl5pPr marL="23558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5pPr>
            <a:lvl6pPr marL="28130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6pPr>
            <a:lvl7pPr marL="32702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7pPr>
            <a:lvl8pPr marL="37274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8pPr>
            <a:lvl9pPr marL="41846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9pPr>
          </a:lstStyle>
          <a:p>
            <a:r>
              <a:rPr lang="en-US" sz="1800" dirty="0" smtClean="0"/>
              <a:t>User distribution</a:t>
            </a:r>
          </a:p>
          <a:p>
            <a:pPr lvl="1"/>
            <a:r>
              <a:rPr lang="en-US" sz="1600" dirty="0" smtClean="0"/>
              <a:t>Poisson distribution with arrival rate </a:t>
            </a:r>
            <a:r>
              <a:rPr lang="el-GR" sz="1600" dirty="0" smtClean="0">
                <a:cs typeface="Calibri"/>
              </a:rPr>
              <a:t>λ</a:t>
            </a:r>
            <a:r>
              <a:rPr lang="en-US" sz="1600" dirty="0" smtClean="0">
                <a:cs typeface="Calibri"/>
              </a:rPr>
              <a:t>(t)</a:t>
            </a:r>
          </a:p>
          <a:p>
            <a:pPr lvl="2"/>
            <a:r>
              <a:rPr lang="el-GR" sz="1200" dirty="0" smtClean="0">
                <a:cs typeface="Calibri"/>
              </a:rPr>
              <a:t>λ</a:t>
            </a:r>
            <a:r>
              <a:rPr lang="en-US" sz="1200" dirty="0">
                <a:cs typeface="Calibri"/>
              </a:rPr>
              <a:t>(t</a:t>
            </a:r>
            <a:r>
              <a:rPr lang="en-US" sz="1200" dirty="0" smtClean="0">
                <a:cs typeface="Calibri"/>
              </a:rPr>
              <a:t>) = sinusoidal curve scaled based on the </a:t>
            </a:r>
            <a:r>
              <a:rPr lang="en-US" sz="1200" dirty="0" smtClean="0">
                <a:solidFill>
                  <a:srgbClr val="C00000"/>
                </a:solidFill>
                <a:cs typeface="Calibri"/>
              </a:rPr>
              <a:t>population density</a:t>
            </a:r>
          </a:p>
          <a:p>
            <a:pPr lvl="3"/>
            <a:r>
              <a:rPr lang="en-US" sz="1100" dirty="0" smtClean="0">
                <a:cs typeface="Calibri"/>
              </a:rPr>
              <a:t>Integrated over the time interval</a:t>
            </a:r>
            <a:endParaRPr lang="en-US" sz="1100" dirty="0" smtClean="0">
              <a:solidFill>
                <a:srgbClr val="C00000"/>
              </a:solidFill>
              <a:cs typeface="Calibri"/>
            </a:endParaRPr>
          </a:p>
          <a:p>
            <a:r>
              <a:rPr lang="en-US" sz="1800" dirty="0"/>
              <a:t>Duration distribution</a:t>
            </a:r>
          </a:p>
          <a:p>
            <a:pPr lvl="1"/>
            <a:r>
              <a:rPr lang="en-US" sz="1600" dirty="0"/>
              <a:t>Lognormal distribution</a:t>
            </a:r>
          </a:p>
          <a:p>
            <a:pPr lvl="2"/>
            <a:r>
              <a:rPr lang="en-US" sz="1200" dirty="0">
                <a:cs typeface="Calibri"/>
              </a:rPr>
              <a:t>μ = 1.69s</a:t>
            </a:r>
          </a:p>
          <a:p>
            <a:pPr lvl="2"/>
            <a:r>
              <a:rPr lang="en-US" sz="1200" dirty="0">
                <a:latin typeface="GreekC"/>
                <a:cs typeface="GreekC"/>
              </a:rPr>
              <a:t>s</a:t>
            </a:r>
            <a:r>
              <a:rPr lang="en-US" sz="1200" dirty="0">
                <a:latin typeface="Calibri" pitchFamily="34" charset="0"/>
                <a:cs typeface="Calibri" pitchFamily="34" charset="0"/>
              </a:rPr>
              <a:t>= </a:t>
            </a:r>
            <a:r>
              <a:rPr lang="en-US" sz="1200" dirty="0" smtClean="0">
                <a:latin typeface="Calibri" pitchFamily="34" charset="0"/>
                <a:cs typeface="Calibri" pitchFamily="34" charset="0"/>
              </a:rPr>
              <a:t>1.0041</a:t>
            </a:r>
          </a:p>
          <a:p>
            <a:r>
              <a:rPr lang="en-US" sz="1800" dirty="0">
                <a:cs typeface="Calibri" pitchFamily="34" charset="0"/>
              </a:rPr>
              <a:t>Geometric distribution </a:t>
            </a:r>
          </a:p>
          <a:p>
            <a:pPr lvl="1"/>
            <a:r>
              <a:rPr lang="en-US" sz="1600" dirty="0">
                <a:cs typeface="Calibri" pitchFamily="34" charset="0"/>
              </a:rPr>
              <a:t>Users are uniformly distributed over the considered </a:t>
            </a:r>
            <a:r>
              <a:rPr lang="en-US" sz="1600" dirty="0">
                <a:solidFill>
                  <a:srgbClr val="C00000"/>
                </a:solidFill>
                <a:cs typeface="Calibri" pitchFamily="34" charset="0"/>
              </a:rPr>
              <a:t>area</a:t>
            </a:r>
          </a:p>
          <a:p>
            <a:r>
              <a:rPr lang="en-US" sz="1800" dirty="0">
                <a:cs typeface="Calibri" pitchFamily="34" charset="0"/>
              </a:rPr>
              <a:t>Bit rate distribution</a:t>
            </a:r>
          </a:p>
          <a:p>
            <a:pPr lvl="1"/>
            <a:r>
              <a:rPr lang="en-US" sz="1600" dirty="0">
                <a:cs typeface="Calibri" pitchFamily="34" charset="0"/>
              </a:rPr>
              <a:t>20%: 2 Mbps </a:t>
            </a:r>
            <a:r>
              <a:rPr lang="en-US" sz="1400" dirty="0">
                <a:cs typeface="Calibri" pitchFamily="34" charset="0"/>
              </a:rPr>
              <a:t>(mobile PC)</a:t>
            </a:r>
          </a:p>
          <a:p>
            <a:pPr lvl="1"/>
            <a:r>
              <a:rPr lang="en-US" sz="1600" dirty="0">
                <a:cs typeface="Calibri" pitchFamily="34" charset="0"/>
              </a:rPr>
              <a:t>5%: 1 Mbps </a:t>
            </a:r>
            <a:r>
              <a:rPr lang="en-US" sz="1400" dirty="0">
                <a:cs typeface="Calibri" pitchFamily="34" charset="0"/>
              </a:rPr>
              <a:t>(tablet) </a:t>
            </a:r>
          </a:p>
          <a:p>
            <a:pPr lvl="1"/>
            <a:r>
              <a:rPr lang="en-US" sz="1600" dirty="0">
                <a:cs typeface="Calibri" pitchFamily="34" charset="0"/>
              </a:rPr>
              <a:t>50%: 250 kbps </a:t>
            </a:r>
            <a:r>
              <a:rPr lang="en-US" sz="1400" dirty="0">
                <a:cs typeface="Calibri" pitchFamily="34" charset="0"/>
              </a:rPr>
              <a:t>(smartphone)</a:t>
            </a:r>
          </a:p>
          <a:p>
            <a:pPr lvl="1"/>
            <a:r>
              <a:rPr lang="en-US" sz="1600" dirty="0">
                <a:cs typeface="Calibri" pitchFamily="34" charset="0"/>
              </a:rPr>
              <a:t>25%: 0.64 kbps </a:t>
            </a:r>
            <a:r>
              <a:rPr lang="en-US" sz="1400" dirty="0">
                <a:cs typeface="Calibri" pitchFamily="34" charset="0"/>
              </a:rPr>
              <a:t>(voice only user)</a:t>
            </a:r>
          </a:p>
          <a:p>
            <a:pPr lvl="2"/>
            <a:endParaRPr lang="en-US" sz="1600" dirty="0">
              <a:latin typeface="Calibri" pitchFamily="34" charset="0"/>
              <a:cs typeface="Calibri" pitchFamily="34" charset="0"/>
            </a:endParaRPr>
          </a:p>
          <a:p>
            <a:pPr lvl="1"/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42808"/>
            <a:ext cx="4298355" cy="4737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5877"/>
            <a:ext cx="4297363" cy="473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 bwMode="auto">
          <a:xfrm>
            <a:off x="1567036" y="2420888"/>
            <a:ext cx="1368152" cy="720080"/>
          </a:xfrm>
          <a:prstGeom prst="rect">
            <a:avLst/>
          </a:prstGeom>
          <a:noFill/>
          <a:ln w="508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3007196" y="2420888"/>
            <a:ext cx="1368152" cy="720080"/>
          </a:xfrm>
          <a:prstGeom prst="rect">
            <a:avLst/>
          </a:prstGeom>
          <a:noFill/>
          <a:ln w="508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702940" y="4130197"/>
            <a:ext cx="1368152" cy="720080"/>
          </a:xfrm>
          <a:prstGeom prst="rect">
            <a:avLst/>
          </a:prstGeom>
          <a:noFill/>
          <a:ln w="508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2431132" y="4127873"/>
            <a:ext cx="1368152" cy="720080"/>
          </a:xfrm>
          <a:prstGeom prst="rect">
            <a:avLst/>
          </a:prstGeom>
          <a:noFill/>
          <a:ln w="508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1477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Deployment tool (5)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2980" y="908720"/>
            <a:ext cx="8416925" cy="4953000"/>
          </a:xfrm>
        </p:spPr>
        <p:txBody>
          <a:bodyPr/>
          <a:lstStyle/>
          <a:p>
            <a:r>
              <a:rPr lang="en-US" dirty="0" smtClean="0"/>
              <a:t>Part II: traffic-based network design</a:t>
            </a:r>
            <a:endParaRPr lang="en-US" dirty="0"/>
          </a:p>
        </p:txBody>
      </p:sp>
      <p:pic>
        <p:nvPicPr>
          <p:cNvPr id="2347" name="Picture 299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8016" y="1399032"/>
            <a:ext cx="4434840" cy="54623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4796701" y="1844824"/>
            <a:ext cx="4896543" cy="24765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82575" indent="-28257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Char char="n"/>
              <a:defRPr sz="2800" b="1">
                <a:solidFill>
                  <a:srgbClr val="5F5F5F"/>
                </a:solidFill>
                <a:latin typeface="+mn-lt"/>
                <a:ea typeface="+mn-ea"/>
                <a:cs typeface="+mn-cs"/>
              </a:defRPr>
            </a:lvl1pPr>
            <a:lvl2pPr marL="755650" indent="-28257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977BA"/>
              </a:buClr>
              <a:buSzPct val="70000"/>
              <a:buFont typeface="Wingdings" pitchFamily="2" charset="2"/>
              <a:buChar char="l"/>
              <a:defRPr sz="2400">
                <a:solidFill>
                  <a:srgbClr val="5F5F5F"/>
                </a:solidFill>
                <a:latin typeface="+mn-lt"/>
              </a:defRPr>
            </a:lvl2pPr>
            <a:lvl3pPr marL="1146175" indent="-200025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w"/>
              <a:defRPr sz="2000" b="1">
                <a:solidFill>
                  <a:srgbClr val="5F5F5F"/>
                </a:solidFill>
                <a:latin typeface="+mn-lt"/>
              </a:defRPr>
            </a:lvl3pPr>
            <a:lvl4pPr marL="19367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rgbClr val="5F5F5F"/>
                </a:solidFill>
                <a:latin typeface="+mn-lt"/>
              </a:defRPr>
            </a:lvl4pPr>
            <a:lvl5pPr marL="23558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5pPr>
            <a:lvl6pPr marL="28130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6pPr>
            <a:lvl7pPr marL="32702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7pPr>
            <a:lvl8pPr marL="37274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8pPr>
            <a:lvl9pPr marL="41846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9pPr>
          </a:lstStyle>
          <a:p>
            <a:r>
              <a:rPr lang="en-US" sz="2000" dirty="0" smtClean="0"/>
              <a:t>Try to connect user with active BS</a:t>
            </a:r>
          </a:p>
          <a:p>
            <a:pPr lvl="1"/>
            <a:r>
              <a:rPr lang="en-US" sz="1600" dirty="0" smtClean="0"/>
              <a:t>Lowest path loss</a:t>
            </a:r>
          </a:p>
          <a:p>
            <a:pPr lvl="2"/>
            <a:r>
              <a:rPr lang="en-US" sz="1200" dirty="0" smtClean="0"/>
              <a:t>And lower than maximum allowable path loss</a:t>
            </a:r>
          </a:p>
          <a:p>
            <a:pPr lvl="1"/>
            <a:r>
              <a:rPr lang="en-US" sz="1600" dirty="0" smtClean="0"/>
              <a:t>Can the required capacity be offered</a:t>
            </a:r>
          </a:p>
          <a:p>
            <a:pPr lvl="1"/>
            <a:endParaRPr lang="en-US" sz="1600" dirty="0" smtClean="0"/>
          </a:p>
          <a:p>
            <a:r>
              <a:rPr lang="en-US" sz="2000" dirty="0" smtClean="0"/>
              <a:t>Otherwise, activate a sleeping BS</a:t>
            </a:r>
          </a:p>
          <a:p>
            <a:pPr lvl="1"/>
            <a:r>
              <a:rPr lang="en-US" sz="1600" dirty="0" smtClean="0"/>
              <a:t>Same requirements as above</a:t>
            </a:r>
          </a:p>
          <a:p>
            <a:pPr lvl="1"/>
            <a:r>
              <a:rPr lang="en-US" sz="1600" dirty="0" smtClean="0"/>
              <a:t>When activated: can other already connected users be transferred?</a:t>
            </a:r>
          </a:p>
          <a:p>
            <a:pPr lvl="1"/>
            <a:endParaRPr lang="en-US" sz="1600" dirty="0" smtClean="0"/>
          </a:p>
          <a:p>
            <a:r>
              <a:rPr lang="en-US" sz="2000" dirty="0" smtClean="0"/>
              <a:t>Otherwise, user can not be covered</a:t>
            </a:r>
          </a:p>
          <a:p>
            <a:endParaRPr lang="en-US" sz="2200" dirty="0" smtClean="0"/>
          </a:p>
        </p:txBody>
      </p:sp>
      <p:sp>
        <p:nvSpPr>
          <p:cNvPr id="4" name="Rectangle 3"/>
          <p:cNvSpPr/>
          <p:nvPr/>
        </p:nvSpPr>
        <p:spPr bwMode="auto">
          <a:xfrm>
            <a:off x="1279004" y="2924944"/>
            <a:ext cx="1440160" cy="1728192"/>
          </a:xfrm>
          <a:prstGeom prst="rect">
            <a:avLst/>
          </a:prstGeom>
          <a:noFill/>
          <a:ln w="508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1279004" y="4653136"/>
            <a:ext cx="1440160" cy="1737360"/>
          </a:xfrm>
          <a:prstGeom prst="rect">
            <a:avLst/>
          </a:prstGeom>
          <a:noFill/>
          <a:ln w="508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223220" y="4571960"/>
            <a:ext cx="1339636" cy="1737360"/>
          </a:xfrm>
          <a:prstGeom prst="rect">
            <a:avLst/>
          </a:prstGeom>
          <a:noFill/>
          <a:ln w="508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3223220" y="6309320"/>
            <a:ext cx="1339636" cy="548680"/>
          </a:xfrm>
          <a:prstGeom prst="rect">
            <a:avLst/>
          </a:prstGeom>
          <a:noFill/>
          <a:ln w="508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282575" marR="0" indent="-282575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None/>
              <a:tabLst/>
            </a:pPr>
            <a:endParaRPr kumimoji="0" 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695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051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chemeClr val="bg2"/>
                </a:solidFill>
              </a:rPr>
              <a:t>Context &amp; objective</a:t>
            </a:r>
          </a:p>
          <a:p>
            <a:pPr eaLnBrk="1" hangingPunct="1"/>
            <a:r>
              <a:rPr lang="en-US" dirty="0" smtClean="0">
                <a:solidFill>
                  <a:schemeClr val="bg2"/>
                </a:solidFill>
              </a:rPr>
              <a:t>Methodology</a:t>
            </a:r>
          </a:p>
          <a:p>
            <a:pPr eaLnBrk="1" hangingPunct="1"/>
            <a:r>
              <a:rPr lang="en-GB" dirty="0" smtClean="0">
                <a:solidFill>
                  <a:schemeClr val="bg2"/>
                </a:solidFill>
              </a:rPr>
              <a:t>Case study</a:t>
            </a:r>
          </a:p>
          <a:p>
            <a:pPr eaLnBrk="1" hangingPunct="1"/>
            <a:r>
              <a:rPr lang="en-GB" dirty="0" smtClean="0">
                <a:solidFill>
                  <a:schemeClr val="bg2"/>
                </a:solidFill>
              </a:rPr>
              <a:t>Conclusion</a:t>
            </a:r>
          </a:p>
          <a:p>
            <a:pPr eaLnBrk="1" hangingPunct="1"/>
            <a:endParaRPr lang="en-GB" dirty="0" smtClean="0">
              <a:solidFill>
                <a:schemeClr val="bg2"/>
              </a:solidFill>
            </a:endParaRPr>
          </a:p>
        </p:txBody>
      </p:sp>
      <p:sp>
        <p:nvSpPr>
          <p:cNvPr id="17411" name="Rectangle 205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Overview</a:t>
            </a:r>
            <a:endParaRPr lang="en-GB" dirty="0" smtClean="0"/>
          </a:p>
        </p:txBody>
      </p:sp>
      <p:sp>
        <p:nvSpPr>
          <p:cNvPr id="17412" name="Rectangle 2050"/>
          <p:cNvSpPr>
            <a:spLocks noChangeArrowheads="1"/>
          </p:cNvSpPr>
          <p:nvPr/>
        </p:nvSpPr>
        <p:spPr bwMode="auto">
          <a:xfrm>
            <a:off x="989512" y="2132856"/>
            <a:ext cx="8458200" cy="457200"/>
          </a:xfrm>
          <a:prstGeom prst="rect">
            <a:avLst/>
          </a:prstGeom>
          <a:solidFill>
            <a:srgbClr val="3366FF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7413" name="Footer Placeholder 6"/>
          <p:cNvSpPr>
            <a:spLocks noGrp="1"/>
          </p:cNvSpPr>
          <p:nvPr>
            <p:ph type="ftr" sz="quarter" idx="10"/>
          </p:nvPr>
        </p:nvSpPr>
        <p:spPr>
          <a:xfrm>
            <a:off x="1103313" y="6248400"/>
            <a:ext cx="7232475" cy="4714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200" i="1" dirty="0" smtClean="0"/>
              <a:t>Designing Advanced Energy-Efficient Wireless Access Networks by a Capacity Based Deployment Tool</a:t>
            </a:r>
            <a:endParaRPr lang="en-US" sz="1200" i="1" dirty="0"/>
          </a:p>
          <a:p>
            <a:pPr eaLnBrk="1" hangingPunct="1"/>
            <a:r>
              <a:rPr lang="en-US" sz="1200" dirty="0"/>
              <a:t>Margot Deruyck – Department of Information Technology – Wireless &amp; Cable</a:t>
            </a:r>
            <a:endParaRPr lang="nl-NL" sz="1200" dirty="0"/>
          </a:p>
        </p:txBody>
      </p:sp>
    </p:spTree>
    <p:extLst>
      <p:ext uri="{BB962C8B-B14F-4D97-AF65-F5344CB8AC3E}">
        <p14:creationId xmlns:p14="http://schemas.microsoft.com/office/powerpoint/2010/main" val="426697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Case study (1)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Reference scenario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1103313" y="6248400"/>
            <a:ext cx="7160467" cy="471488"/>
          </a:xfrm>
        </p:spPr>
        <p:txBody>
          <a:bodyPr/>
          <a:lstStyle/>
          <a:p>
            <a:pPr>
              <a:defRPr/>
            </a:pPr>
            <a:r>
              <a:rPr lang="en-US" i="1" dirty="0" smtClean="0"/>
              <a:t>Designing Advanced </a:t>
            </a:r>
            <a:r>
              <a:rPr lang="en-US" i="1" dirty="0" err="1" smtClean="0"/>
              <a:t>Enery</a:t>
            </a:r>
            <a:r>
              <a:rPr lang="en-US" i="1" dirty="0" smtClean="0"/>
              <a:t>-Efficient Wireless Access Networks by a Capacity Based Deployment Tool</a:t>
            </a:r>
          </a:p>
          <a:p>
            <a:pPr>
              <a:defRPr/>
            </a:pPr>
            <a:r>
              <a:rPr lang="en-US" dirty="0" smtClean="0"/>
              <a:t>Margot Deruyck – Department of Information Technology – Wireless &amp; Cable</a:t>
            </a:r>
            <a:endParaRPr lang="nl-NL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6611722" y="1807685"/>
            <a:ext cx="3106887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82575" indent="-28257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Char char="n"/>
              <a:defRPr sz="2800" b="1">
                <a:solidFill>
                  <a:srgbClr val="5F5F5F"/>
                </a:solidFill>
                <a:latin typeface="+mn-lt"/>
                <a:ea typeface="+mn-ea"/>
                <a:cs typeface="+mn-cs"/>
              </a:defRPr>
            </a:lvl1pPr>
            <a:lvl2pPr marL="755650" indent="-28257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977BA"/>
              </a:buClr>
              <a:buSzPct val="70000"/>
              <a:buFont typeface="Wingdings" pitchFamily="2" charset="2"/>
              <a:buChar char="l"/>
              <a:defRPr sz="2400">
                <a:solidFill>
                  <a:srgbClr val="5F5F5F"/>
                </a:solidFill>
                <a:latin typeface="+mn-lt"/>
              </a:defRPr>
            </a:lvl2pPr>
            <a:lvl3pPr marL="1146175" indent="-200025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w"/>
              <a:defRPr sz="2000" b="1">
                <a:solidFill>
                  <a:srgbClr val="5F5F5F"/>
                </a:solidFill>
                <a:latin typeface="+mn-lt"/>
              </a:defRPr>
            </a:lvl3pPr>
            <a:lvl4pPr marL="19367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rgbClr val="5F5F5F"/>
                </a:solidFill>
                <a:latin typeface="+mn-lt"/>
              </a:defRPr>
            </a:lvl4pPr>
            <a:lvl5pPr marL="23558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5pPr>
            <a:lvl6pPr marL="28130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6pPr>
            <a:lvl7pPr marL="32702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7pPr>
            <a:lvl8pPr marL="37274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8pPr>
            <a:lvl9pPr marL="41846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9pPr>
          </a:lstStyle>
          <a:p>
            <a:pPr lvl="1"/>
            <a:r>
              <a:rPr lang="en-US" dirty="0" smtClean="0"/>
              <a:t>LTE-Advanced</a:t>
            </a:r>
          </a:p>
          <a:p>
            <a:pPr lvl="1"/>
            <a:r>
              <a:rPr lang="en-US" dirty="0" smtClean="0"/>
              <a:t>Suburban area</a:t>
            </a:r>
          </a:p>
          <a:p>
            <a:pPr lvl="2"/>
            <a:r>
              <a:rPr lang="en-US" dirty="0" smtClean="0"/>
              <a:t>1.54 km</a:t>
            </a:r>
            <a:r>
              <a:rPr lang="en-US" baseline="30000" dirty="0" smtClean="0"/>
              <a:t>2</a:t>
            </a:r>
          </a:p>
          <a:p>
            <a:pPr lvl="2"/>
            <a:r>
              <a:rPr lang="en-US" dirty="0" smtClean="0"/>
              <a:t>Ghent, Belgium</a:t>
            </a:r>
          </a:p>
          <a:p>
            <a:pPr lvl="1"/>
            <a:r>
              <a:rPr lang="en-US" dirty="0" smtClean="0"/>
              <a:t>139 </a:t>
            </a:r>
            <a:r>
              <a:rPr lang="en-US" dirty="0" err="1" smtClean="0"/>
              <a:t>macrocell</a:t>
            </a:r>
            <a:r>
              <a:rPr lang="en-US" dirty="0" smtClean="0"/>
              <a:t> base stations</a:t>
            </a:r>
          </a:p>
          <a:p>
            <a:pPr lvl="1"/>
            <a:r>
              <a:rPr lang="en-US" dirty="0" smtClean="0"/>
              <a:t>SISO</a:t>
            </a:r>
          </a:p>
          <a:p>
            <a:pPr lvl="1"/>
            <a:r>
              <a:rPr lang="en-US" dirty="0" smtClean="0"/>
              <a:t>No carrier aggregation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" y="1920240"/>
            <a:ext cx="6885432" cy="3406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43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>
          <a:xfrm>
            <a:off x="1103313" y="6248400"/>
            <a:ext cx="7160467" cy="471488"/>
          </a:xfrm>
        </p:spPr>
        <p:txBody>
          <a:bodyPr/>
          <a:lstStyle/>
          <a:p>
            <a:pPr>
              <a:defRPr/>
            </a:pPr>
            <a:r>
              <a:rPr lang="en-US" i="1" dirty="0" smtClean="0"/>
              <a:t>Designing Advanced Energy-Efficient Wireless Access Networks by a Capacity Based Deployment Tool</a:t>
            </a:r>
          </a:p>
          <a:p>
            <a:pPr>
              <a:defRPr/>
            </a:pPr>
            <a:r>
              <a:rPr lang="en-US" dirty="0" smtClean="0"/>
              <a:t>Margot Deruyck – Department of Information Technology – Wireless &amp; Cable</a:t>
            </a:r>
            <a:endParaRPr lang="nl-NL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 (1)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062980" y="959283"/>
            <a:ext cx="8416925" cy="4953000"/>
          </a:xfrm>
        </p:spPr>
        <p:txBody>
          <a:bodyPr/>
          <a:lstStyle/>
          <a:p>
            <a:r>
              <a:rPr lang="en-US" dirty="0" smtClean="0"/>
              <a:t>MIMO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875" y="1484784"/>
            <a:ext cx="5687349" cy="4608512"/>
          </a:xfrm>
          <a:prstGeom prst="rect">
            <a:avLst/>
          </a:prstGeom>
        </p:spPr>
      </p:pic>
      <p:sp>
        <p:nvSpPr>
          <p:cNvPr id="6" name="Content Placeholder 3"/>
          <p:cNvSpPr txBox="1">
            <a:spLocks/>
          </p:cNvSpPr>
          <p:nvPr/>
        </p:nvSpPr>
        <p:spPr bwMode="auto">
          <a:xfrm>
            <a:off x="5847965" y="1988840"/>
            <a:ext cx="4054860" cy="2893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82575" indent="-28257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Char char="n"/>
              <a:defRPr sz="2800" b="1">
                <a:solidFill>
                  <a:srgbClr val="5F5F5F"/>
                </a:solidFill>
                <a:latin typeface="+mn-lt"/>
                <a:ea typeface="+mn-ea"/>
                <a:cs typeface="+mn-cs"/>
              </a:defRPr>
            </a:lvl1pPr>
            <a:lvl2pPr marL="755650" indent="-28257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977BA"/>
              </a:buClr>
              <a:buSzPct val="70000"/>
              <a:buFont typeface="Wingdings" pitchFamily="2" charset="2"/>
              <a:buChar char="l"/>
              <a:defRPr sz="2400">
                <a:solidFill>
                  <a:srgbClr val="5F5F5F"/>
                </a:solidFill>
                <a:latin typeface="+mn-lt"/>
              </a:defRPr>
            </a:lvl2pPr>
            <a:lvl3pPr marL="1146175" indent="-200025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w"/>
              <a:defRPr sz="2000" b="1">
                <a:solidFill>
                  <a:srgbClr val="5F5F5F"/>
                </a:solidFill>
                <a:latin typeface="+mn-lt"/>
              </a:defRPr>
            </a:lvl3pPr>
            <a:lvl4pPr marL="19367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rgbClr val="5F5F5F"/>
                </a:solidFill>
                <a:latin typeface="+mn-lt"/>
              </a:defRPr>
            </a:lvl4pPr>
            <a:lvl5pPr marL="23558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5pPr>
            <a:lvl6pPr marL="28130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6pPr>
            <a:lvl7pPr marL="32702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7pPr>
            <a:lvl8pPr marL="37274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8pPr>
            <a:lvl9pPr marL="41846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9pPr>
          </a:lstStyle>
          <a:p>
            <a:r>
              <a:rPr lang="en-US" sz="2400" dirty="0" smtClean="0"/>
              <a:t>For the considered case</a:t>
            </a:r>
          </a:p>
          <a:p>
            <a:pPr lvl="1"/>
            <a:r>
              <a:rPr lang="en-US" sz="2000" dirty="0" smtClean="0"/>
              <a:t>MIMO does not improve EE</a:t>
            </a:r>
            <a:endParaRPr lang="en-US" sz="2000" dirty="0" smtClean="0"/>
          </a:p>
          <a:p>
            <a:pPr lvl="2"/>
            <a:r>
              <a:rPr lang="en-US" sz="1800" dirty="0" smtClean="0"/>
              <a:t>Same coverage</a:t>
            </a:r>
          </a:p>
          <a:p>
            <a:pPr lvl="2"/>
            <a:r>
              <a:rPr lang="en-US" sz="1800" dirty="0" smtClean="0"/>
              <a:t>Power consumption MIMO higher than SISO</a:t>
            </a:r>
          </a:p>
          <a:p>
            <a:pPr lvl="3"/>
            <a:r>
              <a:rPr lang="en-US" sz="1800" dirty="0" smtClean="0">
                <a:latin typeface="Calibri"/>
                <a:cs typeface="Calibri"/>
              </a:rPr>
              <a:t>Lower no. BS but not low enough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91025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>
          <a:xfrm>
            <a:off x="1103313" y="6248400"/>
            <a:ext cx="7232475" cy="471488"/>
          </a:xfrm>
        </p:spPr>
        <p:txBody>
          <a:bodyPr/>
          <a:lstStyle/>
          <a:p>
            <a:pPr>
              <a:defRPr/>
            </a:pPr>
            <a:r>
              <a:rPr lang="en-US" i="1" dirty="0" smtClean="0"/>
              <a:t>Designing Advanced Energy-Efficient Wireless Access Networks by a Capacity Based Deployment Tool</a:t>
            </a:r>
          </a:p>
          <a:p>
            <a:pPr>
              <a:defRPr/>
            </a:pPr>
            <a:r>
              <a:rPr lang="en-US" dirty="0" smtClean="0"/>
              <a:t>Margot Deruyck – Department of Information Technology – Wireless &amp; Cable</a:t>
            </a:r>
            <a:endParaRPr lang="nl-NL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 (2)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062980" y="836712"/>
            <a:ext cx="8416925" cy="4953000"/>
          </a:xfrm>
        </p:spPr>
        <p:txBody>
          <a:bodyPr/>
          <a:lstStyle/>
          <a:p>
            <a:r>
              <a:rPr lang="en-US" dirty="0" smtClean="0"/>
              <a:t>Carrier aggregation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16" y="1481328"/>
            <a:ext cx="5488075" cy="4608576"/>
          </a:xfrm>
          <a:prstGeom prst="rect">
            <a:avLst/>
          </a:prstGeom>
        </p:spPr>
      </p:pic>
      <p:sp>
        <p:nvSpPr>
          <p:cNvPr id="6" name="Content Placeholder 3"/>
          <p:cNvSpPr txBox="1">
            <a:spLocks/>
          </p:cNvSpPr>
          <p:nvPr/>
        </p:nvSpPr>
        <p:spPr bwMode="auto">
          <a:xfrm>
            <a:off x="5840129" y="1916832"/>
            <a:ext cx="4054860" cy="2893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82575" indent="-28257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Char char="n"/>
              <a:defRPr sz="2800" b="1">
                <a:solidFill>
                  <a:srgbClr val="5F5F5F"/>
                </a:solidFill>
                <a:latin typeface="+mn-lt"/>
                <a:ea typeface="+mn-ea"/>
                <a:cs typeface="+mn-cs"/>
              </a:defRPr>
            </a:lvl1pPr>
            <a:lvl2pPr marL="755650" indent="-28257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977BA"/>
              </a:buClr>
              <a:buSzPct val="70000"/>
              <a:buFont typeface="Wingdings" pitchFamily="2" charset="2"/>
              <a:buChar char="l"/>
              <a:defRPr sz="2400">
                <a:solidFill>
                  <a:srgbClr val="5F5F5F"/>
                </a:solidFill>
                <a:latin typeface="+mn-lt"/>
              </a:defRPr>
            </a:lvl2pPr>
            <a:lvl3pPr marL="1146175" indent="-200025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w"/>
              <a:defRPr sz="2000" b="1">
                <a:solidFill>
                  <a:srgbClr val="5F5F5F"/>
                </a:solidFill>
                <a:latin typeface="+mn-lt"/>
              </a:defRPr>
            </a:lvl3pPr>
            <a:lvl4pPr marL="19367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rgbClr val="5F5F5F"/>
                </a:solidFill>
                <a:latin typeface="+mn-lt"/>
              </a:defRPr>
            </a:lvl4pPr>
            <a:lvl5pPr marL="23558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5pPr>
            <a:lvl6pPr marL="28130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6pPr>
            <a:lvl7pPr marL="32702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7pPr>
            <a:lvl8pPr marL="37274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8pPr>
            <a:lvl9pPr marL="41846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9pPr>
          </a:lstStyle>
          <a:p>
            <a:r>
              <a:rPr lang="en-US" sz="2400" dirty="0" smtClean="0"/>
              <a:t>Higher no. of aggregated carriers </a:t>
            </a:r>
            <a:br>
              <a:rPr lang="en-US" sz="2400" dirty="0" smtClean="0"/>
            </a:br>
            <a:r>
              <a:rPr lang="en-US" sz="2400" dirty="0" smtClean="0"/>
              <a:t>= higher EE </a:t>
            </a:r>
          </a:p>
          <a:p>
            <a:pPr lvl="1"/>
            <a:r>
              <a:rPr lang="en-US" sz="2000" dirty="0" smtClean="0"/>
              <a:t>Higher bit rate available </a:t>
            </a:r>
          </a:p>
          <a:p>
            <a:pPr lvl="1"/>
            <a:r>
              <a:rPr lang="en-US" sz="2000" dirty="0" smtClean="0"/>
              <a:t>More users served by 1 BS</a:t>
            </a:r>
          </a:p>
          <a:p>
            <a:pPr lvl="1"/>
            <a:r>
              <a:rPr lang="en-US" sz="2000" dirty="0" smtClean="0"/>
              <a:t>Less BSs needed</a:t>
            </a:r>
          </a:p>
          <a:p>
            <a:r>
              <a:rPr lang="en-US" sz="2400" dirty="0" smtClean="0"/>
              <a:t>Highest efficiency</a:t>
            </a:r>
          </a:p>
          <a:p>
            <a:pPr lvl="1"/>
            <a:r>
              <a:rPr lang="en-US" sz="2000" dirty="0" smtClean="0"/>
              <a:t>Aggregating 5 carriers</a:t>
            </a:r>
          </a:p>
          <a:p>
            <a:pPr lvl="1"/>
            <a:r>
              <a:rPr lang="en-US" sz="2000" dirty="0" smtClean="0"/>
              <a:t>Power consumption reduced by 13.9% on average</a:t>
            </a:r>
          </a:p>
        </p:txBody>
      </p:sp>
    </p:spTree>
    <p:extLst>
      <p:ext uri="{BB962C8B-B14F-4D97-AF65-F5344CB8AC3E}">
        <p14:creationId xmlns:p14="http://schemas.microsoft.com/office/powerpoint/2010/main" val="68458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16" y="1628800"/>
            <a:ext cx="5712113" cy="4284084"/>
          </a:xfrm>
          <a:prstGeom prst="rect">
            <a:avLst/>
          </a:prstGeom>
        </p:spPr>
      </p:pic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>
          <a:xfrm>
            <a:off x="1103313" y="6248400"/>
            <a:ext cx="7160467" cy="471488"/>
          </a:xfrm>
        </p:spPr>
        <p:txBody>
          <a:bodyPr/>
          <a:lstStyle/>
          <a:p>
            <a:pPr>
              <a:defRPr/>
            </a:pPr>
            <a:r>
              <a:rPr lang="en-US" i="1" dirty="0" smtClean="0"/>
              <a:t>Designing Advanced Energy-Efficient Wireless Access Networks by a Capacity Based Deployment Tool </a:t>
            </a:r>
          </a:p>
          <a:p>
            <a:pPr>
              <a:defRPr/>
            </a:pPr>
            <a:r>
              <a:rPr lang="en-US" dirty="0" smtClean="0"/>
              <a:t>Margot Deruyck – Department of Information Technology – Wireless &amp; Cable</a:t>
            </a:r>
            <a:endParaRPr lang="nl-NL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 (3)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42900" y="959997"/>
            <a:ext cx="8416925" cy="4953000"/>
          </a:xfrm>
        </p:spPr>
        <p:txBody>
          <a:bodyPr/>
          <a:lstStyle/>
          <a:p>
            <a:r>
              <a:rPr lang="en-US" dirty="0" smtClean="0"/>
              <a:t>Heterogeneous deployments</a:t>
            </a:r>
            <a:endParaRPr lang="en-US" dirty="0"/>
          </a:p>
        </p:txBody>
      </p:sp>
      <p:sp>
        <p:nvSpPr>
          <p:cNvPr id="7" name="Content Placeholder 3"/>
          <p:cNvSpPr txBox="1">
            <a:spLocks/>
          </p:cNvSpPr>
          <p:nvPr/>
        </p:nvSpPr>
        <p:spPr bwMode="auto">
          <a:xfrm>
            <a:off x="5840129" y="1196752"/>
            <a:ext cx="4054860" cy="2893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82575" indent="-28257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A1E60"/>
              </a:buClr>
              <a:buSzPct val="75000"/>
              <a:buFont typeface="Wingdings" pitchFamily="2" charset="2"/>
              <a:buChar char="n"/>
              <a:defRPr sz="2800" b="1">
                <a:solidFill>
                  <a:srgbClr val="5F5F5F"/>
                </a:solidFill>
                <a:latin typeface="+mn-lt"/>
                <a:ea typeface="+mn-ea"/>
                <a:cs typeface="+mn-cs"/>
              </a:defRPr>
            </a:lvl1pPr>
            <a:lvl2pPr marL="755650" indent="-28257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977BA"/>
              </a:buClr>
              <a:buSzPct val="70000"/>
              <a:buFont typeface="Wingdings" pitchFamily="2" charset="2"/>
              <a:buChar char="l"/>
              <a:defRPr sz="2400">
                <a:solidFill>
                  <a:srgbClr val="5F5F5F"/>
                </a:solidFill>
                <a:latin typeface="+mn-lt"/>
              </a:defRPr>
            </a:lvl2pPr>
            <a:lvl3pPr marL="1146175" indent="-200025" algn="l" rtl="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w"/>
              <a:defRPr sz="2000" b="1">
                <a:solidFill>
                  <a:srgbClr val="5F5F5F"/>
                </a:solidFill>
                <a:latin typeface="+mn-lt"/>
              </a:defRPr>
            </a:lvl3pPr>
            <a:lvl4pPr marL="19367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rgbClr val="5F5F5F"/>
                </a:solidFill>
                <a:latin typeface="+mn-lt"/>
              </a:defRPr>
            </a:lvl4pPr>
            <a:lvl5pPr marL="23558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5pPr>
            <a:lvl6pPr marL="28130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6pPr>
            <a:lvl7pPr marL="32702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7pPr>
            <a:lvl8pPr marL="37274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8pPr>
            <a:lvl9pPr marL="418465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5F5F5F"/>
                </a:solidFill>
                <a:latin typeface="+mn-lt"/>
              </a:defRPr>
            </a:lvl9pPr>
          </a:lstStyle>
          <a:p>
            <a:r>
              <a:rPr lang="en-US" sz="2400" dirty="0"/>
              <a:t>Lowest efficiency</a:t>
            </a:r>
          </a:p>
          <a:p>
            <a:pPr lvl="1"/>
            <a:r>
              <a:rPr lang="en-US" sz="1800" dirty="0"/>
              <a:t>Only </a:t>
            </a:r>
            <a:r>
              <a:rPr lang="en-US" sz="1800" dirty="0" err="1"/>
              <a:t>macrocells</a:t>
            </a:r>
            <a:r>
              <a:rPr lang="en-US" sz="1800" dirty="0"/>
              <a:t> </a:t>
            </a:r>
          </a:p>
          <a:p>
            <a:pPr lvl="2"/>
            <a:r>
              <a:rPr lang="en-US" sz="1400" dirty="0"/>
              <a:t>Higher power consumption</a:t>
            </a:r>
          </a:p>
          <a:p>
            <a:r>
              <a:rPr lang="en-US" sz="2400" dirty="0" smtClean="0"/>
              <a:t>Highest efficiency</a:t>
            </a:r>
          </a:p>
          <a:p>
            <a:pPr lvl="1"/>
            <a:r>
              <a:rPr lang="en-US" sz="1800" dirty="0" err="1" smtClean="0"/>
              <a:t>Femtocell</a:t>
            </a:r>
            <a:r>
              <a:rPr lang="en-US" sz="1600" dirty="0" smtClean="0"/>
              <a:t> </a:t>
            </a:r>
            <a:r>
              <a:rPr lang="en-US" sz="1800" dirty="0" smtClean="0"/>
              <a:t>with MIMO and CA</a:t>
            </a:r>
          </a:p>
          <a:p>
            <a:pPr lvl="2"/>
            <a:r>
              <a:rPr lang="en-US" sz="1400" dirty="0" smtClean="0"/>
              <a:t>MIMO increases range</a:t>
            </a:r>
          </a:p>
          <a:p>
            <a:pPr lvl="2"/>
            <a:r>
              <a:rPr lang="en-US" sz="1400" dirty="0" smtClean="0"/>
              <a:t>CA increases bit rate</a:t>
            </a:r>
          </a:p>
          <a:p>
            <a:pPr lvl="2"/>
            <a:r>
              <a:rPr lang="en-US" sz="1400" dirty="0" smtClean="0"/>
              <a:t>Low power consumption</a:t>
            </a:r>
          </a:p>
          <a:p>
            <a:pPr lvl="1"/>
            <a:r>
              <a:rPr lang="en-US" sz="1800" dirty="0" smtClean="0"/>
              <a:t>Power consumption reduced by 99.3% on average</a:t>
            </a:r>
          </a:p>
          <a:p>
            <a:pPr lvl="2"/>
            <a:r>
              <a:rPr lang="en-US" sz="1400" dirty="0" smtClean="0"/>
              <a:t>Compared to only </a:t>
            </a:r>
            <a:r>
              <a:rPr lang="en-US" sz="1400" dirty="0" err="1" smtClean="0"/>
              <a:t>macrocells</a:t>
            </a:r>
            <a:endParaRPr lang="en-US" sz="1400" dirty="0" smtClean="0"/>
          </a:p>
          <a:p>
            <a:pPr lvl="2"/>
            <a:r>
              <a:rPr lang="en-US" sz="1400" dirty="0" smtClean="0"/>
              <a:t>88.0% reduction for </a:t>
            </a:r>
            <a:r>
              <a:rPr lang="en-US" sz="1400" dirty="0" err="1" smtClean="0"/>
              <a:t>femtocells</a:t>
            </a:r>
            <a:r>
              <a:rPr lang="en-US" sz="1400" dirty="0" smtClean="0"/>
              <a:t> without MIMO and CA </a:t>
            </a:r>
            <a:endParaRPr lang="en-US" sz="1400" dirty="0" smtClean="0"/>
          </a:p>
          <a:p>
            <a:pPr lvl="1"/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For this case</a:t>
            </a:r>
            <a:endParaRPr lang="en-US" sz="1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2"/>
            <a:r>
              <a:rPr lang="en-US" sz="1600" dirty="0" smtClean="0">
                <a:solidFill>
                  <a:srgbClr val="FF0000"/>
                </a:solidFill>
              </a:rPr>
              <a:t>Further </a:t>
            </a:r>
            <a:r>
              <a:rPr lang="en-US" sz="1600" dirty="0" smtClean="0">
                <a:solidFill>
                  <a:srgbClr val="FF0000"/>
                </a:solidFill>
              </a:rPr>
              <a:t>research necessary to confirm results!</a:t>
            </a:r>
            <a:endParaRPr lang="en-US" sz="1600" dirty="0">
              <a:solidFill>
                <a:srgbClr val="FF0000"/>
              </a:solidFill>
            </a:endParaRPr>
          </a:p>
          <a:p>
            <a:pPr lvl="1"/>
            <a:endParaRPr lang="en-US" sz="1800" dirty="0" smtClean="0"/>
          </a:p>
        </p:txBody>
      </p:sp>
      <p:cxnSp>
        <p:nvCxnSpPr>
          <p:cNvPr id="8" name="Straight Arrow Connector 7"/>
          <p:cNvCxnSpPr/>
          <p:nvPr/>
        </p:nvCxnSpPr>
        <p:spPr bwMode="auto">
          <a:xfrm flipH="1" flipV="1">
            <a:off x="5311452" y="2643442"/>
            <a:ext cx="1080120" cy="209494"/>
          </a:xfrm>
          <a:prstGeom prst="straightConnector1">
            <a:avLst/>
          </a:prstGeom>
          <a:noFill/>
          <a:ln w="508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480962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2980" y="836712"/>
            <a:ext cx="8416925" cy="4953000"/>
          </a:xfrm>
        </p:spPr>
        <p:txBody>
          <a:bodyPr/>
          <a:lstStyle/>
          <a:p>
            <a:r>
              <a:rPr lang="en-US" sz="2400" dirty="0" smtClean="0"/>
              <a:t>A capacity-based deployment tool for energy-efficient wireless access network is presented </a:t>
            </a:r>
          </a:p>
          <a:p>
            <a:pPr lvl="1"/>
            <a:r>
              <a:rPr lang="en-US" sz="2000" dirty="0" smtClean="0"/>
              <a:t>Minimal power consumption </a:t>
            </a:r>
          </a:p>
          <a:p>
            <a:pPr lvl="1"/>
            <a:r>
              <a:rPr lang="en-US" sz="2000" dirty="0" smtClean="0"/>
              <a:t>Responding to the actual bit rate demand of the user</a:t>
            </a:r>
          </a:p>
          <a:p>
            <a:pPr lvl="1"/>
            <a:r>
              <a:rPr lang="en-US" sz="2000" dirty="0" smtClean="0"/>
              <a:t>Key technique: introduction of sleep mode</a:t>
            </a:r>
          </a:p>
          <a:p>
            <a:r>
              <a:rPr lang="en-US" sz="2400" dirty="0" smtClean="0"/>
              <a:t>Tool applied on a realistic case in Ghent, Belgium for LTE-Advanced </a:t>
            </a:r>
          </a:p>
          <a:p>
            <a:pPr lvl="1"/>
            <a:r>
              <a:rPr lang="en-US" sz="2000" dirty="0" smtClean="0"/>
              <a:t>Average power consumption reduction of 13.9% obtained when aggregating 5 carriers compared to no carrier aggregation</a:t>
            </a:r>
          </a:p>
          <a:p>
            <a:pPr lvl="1"/>
            <a:r>
              <a:rPr lang="en-US" sz="2000" dirty="0" smtClean="0"/>
              <a:t>Average power consumption reduction of 99.3% obtained when using </a:t>
            </a:r>
            <a:r>
              <a:rPr lang="en-US" sz="2000" dirty="0" err="1" smtClean="0"/>
              <a:t>femtocells</a:t>
            </a:r>
            <a:r>
              <a:rPr lang="en-US" sz="2000" dirty="0" smtClean="0"/>
              <a:t> with CA and 8x8 MIMO compared to network with only SISO </a:t>
            </a:r>
            <a:r>
              <a:rPr lang="en-US" sz="2000" dirty="0" err="1" smtClean="0"/>
              <a:t>macrocell</a:t>
            </a:r>
            <a:r>
              <a:rPr lang="en-US" sz="2000" dirty="0" smtClean="0"/>
              <a:t> base stations</a:t>
            </a:r>
          </a:p>
          <a:p>
            <a:r>
              <a:rPr lang="en-US" sz="2400" dirty="0" smtClean="0"/>
              <a:t>Future networks should use LTE-Advanced</a:t>
            </a:r>
          </a:p>
          <a:p>
            <a:pPr lvl="1"/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Single use case:</a:t>
            </a:r>
            <a:r>
              <a:rPr lang="en-US" sz="2000" dirty="0" smtClean="0">
                <a:solidFill>
                  <a:srgbClr val="FF0000"/>
                </a:solidFill>
              </a:rPr>
              <a:t> Further </a:t>
            </a:r>
            <a:r>
              <a:rPr lang="en-US" sz="2000" dirty="0" smtClean="0">
                <a:solidFill>
                  <a:srgbClr val="FF0000"/>
                </a:solidFill>
              </a:rPr>
              <a:t>investigation is still needed to confirm results!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1103313" y="6248400"/>
            <a:ext cx="7304483" cy="471488"/>
          </a:xfrm>
        </p:spPr>
        <p:txBody>
          <a:bodyPr/>
          <a:lstStyle/>
          <a:p>
            <a:pPr>
              <a:defRPr/>
            </a:pPr>
            <a:r>
              <a:rPr lang="en-US" i="1" dirty="0" smtClean="0"/>
              <a:t>Designing Advanced Energy-Efficient Wireless Access Networks by a Capacity Based Deployment Tool</a:t>
            </a:r>
          </a:p>
          <a:p>
            <a:pPr>
              <a:defRPr/>
            </a:pPr>
            <a:r>
              <a:rPr lang="en-US" dirty="0" smtClean="0"/>
              <a:t>Margot Deruyck – Department of Information Technology – Wireless &amp; Cable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63559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Questions?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1103313" y="6248400"/>
            <a:ext cx="7232475" cy="471488"/>
          </a:xfrm>
        </p:spPr>
        <p:txBody>
          <a:bodyPr/>
          <a:lstStyle/>
          <a:p>
            <a:pPr eaLnBrk="1" hangingPunct="1"/>
            <a:r>
              <a:rPr lang="en-US" i="1" dirty="0" smtClean="0"/>
              <a:t>Taking user capacity demands into account to reduce power consumption in wireless access networks</a:t>
            </a:r>
            <a:endParaRPr lang="en-US" i="1" dirty="0"/>
          </a:p>
          <a:p>
            <a:pPr eaLnBrk="1" hangingPunct="1"/>
            <a:r>
              <a:rPr lang="en-US" dirty="0"/>
              <a:t>Margot Deruyck – Department of Information Technology – Wireless &amp; Cable</a:t>
            </a:r>
            <a:endParaRPr lang="nl-NL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2662" y="2000250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35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54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282575" marR="0" indent="-282575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rgbClr val="0A1E60"/>
          </a:buClr>
          <a:buSzPct val="75000"/>
          <a:buFont typeface="Wingdings" pitchFamily="2" charset="2"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54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282575" marR="0" indent="-282575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rgbClr val="0A1E60"/>
          </a:buClr>
          <a:buSzPct val="75000"/>
          <a:buFont typeface="Wingdings" pitchFamily="2" charset="2"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e_Intec">
  <a:themeElements>
    <a:clrScheme name="presentatie_Intec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resentatie_Intec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54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282575" marR="0" indent="-282575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rgbClr val="0A1E60"/>
          </a:buClr>
          <a:buSzPct val="75000"/>
          <a:buFont typeface="Wingdings" pitchFamily="2" charset="2"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54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282575" marR="0" indent="-282575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rgbClr val="0A1E60"/>
          </a:buClr>
          <a:buSzPct val="75000"/>
          <a:buFont typeface="Wingdings" pitchFamily="2" charset="2"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resentatie_Intec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e_Intec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e_Intec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e_Intec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e_Intec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e_Intec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e_Intec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wica_v0[1].2</Template>
  <TotalTime>120016</TotalTime>
  <Words>976</Words>
  <Application>Microsoft Office PowerPoint</Application>
  <PresentationFormat>Custom</PresentationFormat>
  <Paragraphs>200</Paragraphs>
  <Slides>16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Custom Design</vt:lpstr>
      <vt:lpstr>presentatie_Intec</vt:lpstr>
      <vt:lpstr>Designing Advanced Energy-Efficient Wireless Access Networks by a Capacity Based Deployment Tool  Future Network &amp; Mobile Summit 2013 July 5, 2013    margot.deruyck@intec.ugent.be</vt:lpstr>
      <vt:lpstr>Overview</vt:lpstr>
      <vt:lpstr>Context &amp; objective (1)</vt:lpstr>
      <vt:lpstr>Context &amp; objective (2)</vt:lpstr>
      <vt:lpstr>Overview</vt:lpstr>
      <vt:lpstr>Power consumption model</vt:lpstr>
      <vt:lpstr>Methodology</vt:lpstr>
      <vt:lpstr>Deployment tool (2)</vt:lpstr>
      <vt:lpstr>Deployment tool (5)</vt:lpstr>
      <vt:lpstr>Overview</vt:lpstr>
      <vt:lpstr>Case study (1)</vt:lpstr>
      <vt:lpstr>Results (1)</vt:lpstr>
      <vt:lpstr>Results (2)</vt:lpstr>
      <vt:lpstr>Results (3)</vt:lpstr>
      <vt:lpstr>Conclusion</vt:lpstr>
      <vt:lpstr>Questions?</vt:lpstr>
    </vt:vector>
  </TitlesOfParts>
  <Company>INTEC-RUG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presentatie 6</dc:title>
  <dc:creator>Wout Joseph</dc:creator>
  <cp:lastModifiedBy>Margot Deruyck</cp:lastModifiedBy>
  <cp:revision>2615</cp:revision>
  <cp:lastPrinted>2003-06-30T12:10:55Z</cp:lastPrinted>
  <dcterms:created xsi:type="dcterms:W3CDTF">2002-04-17T07:40:31Z</dcterms:created>
  <dcterms:modified xsi:type="dcterms:W3CDTF">2013-06-28T10:17:54Z</dcterms:modified>
</cp:coreProperties>
</file>